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55"/>
  </p:notesMasterIdLst>
  <p:handoutMasterIdLst>
    <p:handoutMasterId r:id="rId56"/>
  </p:handoutMasterIdLst>
  <p:sldIdLst>
    <p:sldId id="293" r:id="rId10"/>
    <p:sldId id="298" r:id="rId11"/>
    <p:sldId id="314" r:id="rId12"/>
    <p:sldId id="301" r:id="rId13"/>
    <p:sldId id="302" r:id="rId14"/>
    <p:sldId id="308" r:id="rId15"/>
    <p:sldId id="304" r:id="rId16"/>
    <p:sldId id="300" r:id="rId17"/>
    <p:sldId id="307" r:id="rId18"/>
    <p:sldId id="306" r:id="rId19"/>
    <p:sldId id="309" r:id="rId20"/>
    <p:sldId id="313" r:id="rId21"/>
    <p:sldId id="312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9" r:id="rId36"/>
    <p:sldId id="330" r:id="rId37"/>
    <p:sldId id="331" r:id="rId38"/>
    <p:sldId id="347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46" r:id="rId47"/>
    <p:sldId id="339" r:id="rId48"/>
    <p:sldId id="340" r:id="rId49"/>
    <p:sldId id="341" r:id="rId50"/>
    <p:sldId id="342" r:id="rId51"/>
    <p:sldId id="343" r:id="rId52"/>
    <p:sldId id="344" r:id="rId53"/>
    <p:sldId id="345" r:id="rId5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F0D37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1" autoAdjust="0"/>
    <p:restoredTop sz="92000" autoAdjust="0"/>
  </p:normalViewPr>
  <p:slideViewPr>
    <p:cSldViewPr snapToGrid="0">
      <p:cViewPr varScale="1">
        <p:scale>
          <a:sx n="79" d="100"/>
          <a:sy n="79" d="100"/>
        </p:scale>
        <p:origin x="744" y="67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FDEB0B-2562-400C-8C85-A74A6BD1468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D2B040-5AEA-4725-A063-EBC55E12A479}">
      <dgm:prSet phldrT="[Text]"/>
      <dgm:spPr/>
      <dgm:t>
        <a:bodyPr/>
        <a:lstStyle/>
        <a:p>
          <a:r>
            <a:rPr lang="en-US" b="1" dirty="0"/>
            <a:t>Background</a:t>
          </a:r>
        </a:p>
      </dgm:t>
    </dgm:pt>
    <dgm:pt modelId="{59214AF0-15A1-4FB5-946F-C5A5EEBD29DB}" type="parTrans" cxnId="{B30E4986-2EAC-422A-AF92-E9C29F608851}">
      <dgm:prSet/>
      <dgm:spPr/>
      <dgm:t>
        <a:bodyPr/>
        <a:lstStyle/>
        <a:p>
          <a:endParaRPr lang="en-US"/>
        </a:p>
      </dgm:t>
    </dgm:pt>
    <dgm:pt modelId="{26DB14BC-1798-4202-9234-D65F8AB4F2F9}" type="sibTrans" cxnId="{B30E4986-2EAC-422A-AF92-E9C29F608851}">
      <dgm:prSet/>
      <dgm:spPr/>
      <dgm:t>
        <a:bodyPr/>
        <a:lstStyle/>
        <a:p>
          <a:endParaRPr lang="en-US"/>
        </a:p>
      </dgm:t>
    </dgm:pt>
    <dgm:pt modelId="{3C6B08FB-2324-44B4-AFB2-19F0FD3D762E}">
      <dgm:prSet phldrT="[Text]"/>
      <dgm:spPr/>
      <dgm:t>
        <a:bodyPr/>
        <a:lstStyle/>
        <a:p>
          <a:r>
            <a:rPr lang="en-US" dirty="0"/>
            <a:t>Project Statement &amp; Issues</a:t>
          </a:r>
        </a:p>
      </dgm:t>
    </dgm:pt>
    <dgm:pt modelId="{15F6F352-BE10-42FE-B261-5880D5C2D309}" type="parTrans" cxnId="{18FD7A4E-990A-403F-AE92-322D31342D93}">
      <dgm:prSet/>
      <dgm:spPr/>
      <dgm:t>
        <a:bodyPr/>
        <a:lstStyle/>
        <a:p>
          <a:endParaRPr lang="en-US"/>
        </a:p>
      </dgm:t>
    </dgm:pt>
    <dgm:pt modelId="{32B98251-1DAD-423F-AD1D-E461A30DC440}" type="sibTrans" cxnId="{18FD7A4E-990A-403F-AE92-322D31342D93}">
      <dgm:prSet/>
      <dgm:spPr/>
      <dgm:t>
        <a:bodyPr/>
        <a:lstStyle/>
        <a:p>
          <a:endParaRPr lang="en-US"/>
        </a:p>
      </dgm:t>
    </dgm:pt>
    <dgm:pt modelId="{7660E895-F74D-409F-A89B-4480C5E3C67F}">
      <dgm:prSet phldrT="[Text]"/>
      <dgm:spPr/>
      <dgm:t>
        <a:bodyPr/>
        <a:lstStyle/>
        <a:p>
          <a:r>
            <a:rPr lang="en-US" b="1" dirty="0"/>
            <a:t>Design</a:t>
          </a:r>
        </a:p>
      </dgm:t>
    </dgm:pt>
    <dgm:pt modelId="{7E26A113-CB4F-4E9A-A969-4C3B1A1C7E31}" type="parTrans" cxnId="{1AFFE3B7-E03A-4624-AF99-4FB5BCACEB21}">
      <dgm:prSet/>
      <dgm:spPr/>
      <dgm:t>
        <a:bodyPr/>
        <a:lstStyle/>
        <a:p>
          <a:endParaRPr lang="en-US"/>
        </a:p>
      </dgm:t>
    </dgm:pt>
    <dgm:pt modelId="{F4443C5E-43B6-4CA2-8826-C6D489D52237}" type="sibTrans" cxnId="{1AFFE3B7-E03A-4624-AF99-4FB5BCACEB21}">
      <dgm:prSet/>
      <dgm:spPr/>
      <dgm:t>
        <a:bodyPr/>
        <a:lstStyle/>
        <a:p>
          <a:endParaRPr lang="en-US"/>
        </a:p>
      </dgm:t>
    </dgm:pt>
    <dgm:pt modelId="{0185D6EA-4B8F-4EAA-AC5A-C41EF50020C6}">
      <dgm:prSet phldrT="[Text]"/>
      <dgm:spPr/>
      <dgm:t>
        <a:bodyPr/>
        <a:lstStyle/>
        <a:p>
          <a:r>
            <a:rPr lang="en-US" dirty="0"/>
            <a:t>Concept Selection</a:t>
          </a:r>
        </a:p>
      </dgm:t>
    </dgm:pt>
    <dgm:pt modelId="{25905823-FA9F-4E28-9415-0D2FF563FADF}" type="parTrans" cxnId="{7B0CB5EB-0725-47AA-919E-47515DF36952}">
      <dgm:prSet/>
      <dgm:spPr/>
      <dgm:t>
        <a:bodyPr/>
        <a:lstStyle/>
        <a:p>
          <a:endParaRPr lang="en-US"/>
        </a:p>
      </dgm:t>
    </dgm:pt>
    <dgm:pt modelId="{E7D7CF22-146B-42F4-BA1E-BB9A88F92257}" type="sibTrans" cxnId="{7B0CB5EB-0725-47AA-919E-47515DF36952}">
      <dgm:prSet/>
      <dgm:spPr/>
      <dgm:t>
        <a:bodyPr/>
        <a:lstStyle/>
        <a:p>
          <a:endParaRPr lang="en-US"/>
        </a:p>
      </dgm:t>
    </dgm:pt>
    <dgm:pt modelId="{6829E083-E761-4BDD-BBAE-381458B7994C}">
      <dgm:prSet phldrT="[Text]"/>
      <dgm:spPr/>
      <dgm:t>
        <a:bodyPr/>
        <a:lstStyle/>
        <a:p>
          <a:r>
            <a:rPr lang="en-US" dirty="0"/>
            <a:t>Project Plan</a:t>
          </a:r>
        </a:p>
      </dgm:t>
    </dgm:pt>
    <dgm:pt modelId="{0807A052-7945-49B2-9D78-791B3F165077}" type="parTrans" cxnId="{8E097451-A19D-445B-A8BE-A5C5E2177D67}">
      <dgm:prSet/>
      <dgm:spPr/>
      <dgm:t>
        <a:bodyPr/>
        <a:lstStyle/>
        <a:p>
          <a:endParaRPr lang="en-US"/>
        </a:p>
      </dgm:t>
    </dgm:pt>
    <dgm:pt modelId="{C6B8FCBE-A08A-47BA-B113-70E93AC4812A}" type="sibTrans" cxnId="{8E097451-A19D-445B-A8BE-A5C5E2177D67}">
      <dgm:prSet/>
      <dgm:spPr/>
      <dgm:t>
        <a:bodyPr/>
        <a:lstStyle/>
        <a:p>
          <a:endParaRPr lang="en-US"/>
        </a:p>
      </dgm:t>
    </dgm:pt>
    <dgm:pt modelId="{24A81EB0-3995-4EC4-8A9B-95FB97CCC877}">
      <dgm:prSet phldrT="[Text]"/>
      <dgm:spPr/>
      <dgm:t>
        <a:bodyPr/>
        <a:lstStyle/>
        <a:p>
          <a:r>
            <a:rPr lang="en-US" b="1" dirty="0"/>
            <a:t>Moving Forward</a:t>
          </a:r>
        </a:p>
      </dgm:t>
    </dgm:pt>
    <dgm:pt modelId="{BD191706-DFBC-4230-A01F-DB53DF2A04C2}" type="parTrans" cxnId="{D6A2F719-8237-41A2-BB9B-4D4B8A356397}">
      <dgm:prSet/>
      <dgm:spPr/>
      <dgm:t>
        <a:bodyPr/>
        <a:lstStyle/>
        <a:p>
          <a:endParaRPr lang="en-US"/>
        </a:p>
      </dgm:t>
    </dgm:pt>
    <dgm:pt modelId="{060FD364-90CF-4256-A269-F7D14C129495}" type="sibTrans" cxnId="{D6A2F719-8237-41A2-BB9B-4D4B8A356397}">
      <dgm:prSet/>
      <dgm:spPr/>
      <dgm:t>
        <a:bodyPr/>
        <a:lstStyle/>
        <a:p>
          <a:endParaRPr lang="en-US"/>
        </a:p>
      </dgm:t>
    </dgm:pt>
    <dgm:pt modelId="{D7913186-00F7-46B8-A9E9-55C901360ECA}">
      <dgm:prSet phldrT="[Text]"/>
      <dgm:spPr/>
      <dgm:t>
        <a:bodyPr/>
        <a:lstStyle/>
        <a:p>
          <a:r>
            <a:rPr lang="en-US" dirty="0"/>
            <a:t>State-of-the-Art Technology &amp; Needs</a:t>
          </a:r>
        </a:p>
      </dgm:t>
    </dgm:pt>
    <dgm:pt modelId="{303C2CBC-6EC0-4CBF-835B-E836CEBD25D8}" type="parTrans" cxnId="{BC1EA71A-A8AB-4C57-90E8-B611E78454B7}">
      <dgm:prSet/>
      <dgm:spPr/>
      <dgm:t>
        <a:bodyPr/>
        <a:lstStyle/>
        <a:p>
          <a:endParaRPr lang="en-US"/>
        </a:p>
      </dgm:t>
    </dgm:pt>
    <dgm:pt modelId="{A08307F0-0C03-45B7-AB28-4CFB5D92BF48}" type="sibTrans" cxnId="{BC1EA71A-A8AB-4C57-90E8-B611E78454B7}">
      <dgm:prSet/>
      <dgm:spPr/>
      <dgm:t>
        <a:bodyPr/>
        <a:lstStyle/>
        <a:p>
          <a:endParaRPr lang="en-US"/>
        </a:p>
      </dgm:t>
    </dgm:pt>
    <dgm:pt modelId="{58264873-02BF-4BE9-A9A6-0E78783F514E}">
      <dgm:prSet phldrT="[Text]"/>
      <dgm:spPr/>
      <dgm:t>
        <a:bodyPr/>
        <a:lstStyle/>
        <a:p>
          <a:r>
            <a:rPr lang="en-US" dirty="0"/>
            <a:t>Technical Analysis</a:t>
          </a:r>
        </a:p>
      </dgm:t>
    </dgm:pt>
    <dgm:pt modelId="{E6A3DB5A-7AE8-421F-B417-A1C74254EC87}" type="parTrans" cxnId="{E2A66367-28F1-4804-BA02-57D919067FCC}">
      <dgm:prSet/>
      <dgm:spPr/>
      <dgm:t>
        <a:bodyPr/>
        <a:lstStyle/>
        <a:p>
          <a:endParaRPr lang="en-US"/>
        </a:p>
      </dgm:t>
    </dgm:pt>
    <dgm:pt modelId="{2E294F08-F7B6-4007-B5B4-CA6D6CD7697F}" type="sibTrans" cxnId="{E2A66367-28F1-4804-BA02-57D919067FCC}">
      <dgm:prSet/>
      <dgm:spPr/>
      <dgm:t>
        <a:bodyPr/>
        <a:lstStyle/>
        <a:p>
          <a:endParaRPr lang="en-US"/>
        </a:p>
      </dgm:t>
    </dgm:pt>
    <dgm:pt modelId="{54B66CC7-1880-403B-8110-CBC5E80C7BCB}">
      <dgm:prSet phldrT="[Text]"/>
      <dgm:spPr/>
      <dgm:t>
        <a:bodyPr/>
        <a:lstStyle/>
        <a:p>
          <a:r>
            <a:rPr lang="en-US" dirty="0"/>
            <a:t>Problem</a:t>
          </a:r>
        </a:p>
      </dgm:t>
    </dgm:pt>
    <dgm:pt modelId="{45540BD6-3ABF-415F-8938-5DFBFACD2924}" type="parTrans" cxnId="{4172E7E4-938A-4791-B105-29733C182CC1}">
      <dgm:prSet/>
      <dgm:spPr/>
      <dgm:t>
        <a:bodyPr/>
        <a:lstStyle/>
        <a:p>
          <a:endParaRPr lang="en-US"/>
        </a:p>
      </dgm:t>
    </dgm:pt>
    <dgm:pt modelId="{CC7818BD-1183-4A2B-B413-853448AE5099}" type="sibTrans" cxnId="{4172E7E4-938A-4791-B105-29733C182CC1}">
      <dgm:prSet/>
      <dgm:spPr/>
      <dgm:t>
        <a:bodyPr/>
        <a:lstStyle/>
        <a:p>
          <a:endParaRPr lang="en-US"/>
        </a:p>
      </dgm:t>
    </dgm:pt>
    <dgm:pt modelId="{DC4745D9-9364-48F7-A99C-0A34481EBDBF}" type="pres">
      <dgm:prSet presAssocID="{F0FDEB0B-2562-400C-8C85-A74A6BD14685}" presName="linear" presStyleCnt="0">
        <dgm:presLayoutVars>
          <dgm:animLvl val="lvl"/>
          <dgm:resizeHandles val="exact"/>
        </dgm:presLayoutVars>
      </dgm:prSet>
      <dgm:spPr/>
    </dgm:pt>
    <dgm:pt modelId="{F88A22A5-27BD-4BE3-86E3-C63570188CCB}" type="pres">
      <dgm:prSet presAssocID="{54D2B040-5AEA-4725-A063-EBC55E12A47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6A4E63-AE7C-4EAC-89D3-02B1271239E6}" type="pres">
      <dgm:prSet presAssocID="{54D2B040-5AEA-4725-A063-EBC55E12A479}" presName="childText" presStyleLbl="revTx" presStyleIdx="0" presStyleCnt="3">
        <dgm:presLayoutVars>
          <dgm:bulletEnabled val="1"/>
        </dgm:presLayoutVars>
      </dgm:prSet>
      <dgm:spPr/>
    </dgm:pt>
    <dgm:pt modelId="{3CB2E8E0-C447-4F33-9873-7EBDFF672A64}" type="pres">
      <dgm:prSet presAssocID="{7660E895-F74D-409F-A89B-4480C5E3C6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A90C03-FF77-4D1A-94E5-BA2C24FB6424}" type="pres">
      <dgm:prSet presAssocID="{7660E895-F74D-409F-A89B-4480C5E3C67F}" presName="childText" presStyleLbl="revTx" presStyleIdx="1" presStyleCnt="3">
        <dgm:presLayoutVars>
          <dgm:bulletEnabled val="1"/>
        </dgm:presLayoutVars>
      </dgm:prSet>
      <dgm:spPr/>
    </dgm:pt>
    <dgm:pt modelId="{6D6CAE18-1DD2-4FE6-B4DB-4F41E3FBC49B}" type="pres">
      <dgm:prSet presAssocID="{24A81EB0-3995-4EC4-8A9B-95FB97CCC87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D22927-3E94-4895-A458-A83C54CD0BDE}" type="pres">
      <dgm:prSet presAssocID="{24A81EB0-3995-4EC4-8A9B-95FB97CCC87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6657E08-1D5A-4E8E-AF11-590622D2664A}" type="presOf" srcId="{3C6B08FB-2324-44B4-AFB2-19F0FD3D762E}" destId="{FC6A4E63-AE7C-4EAC-89D3-02B1271239E6}" srcOrd="0" destOrd="1" presId="urn:microsoft.com/office/officeart/2005/8/layout/vList2"/>
    <dgm:cxn modelId="{D6A2F719-8237-41A2-BB9B-4D4B8A356397}" srcId="{F0FDEB0B-2562-400C-8C85-A74A6BD14685}" destId="{24A81EB0-3995-4EC4-8A9B-95FB97CCC877}" srcOrd="2" destOrd="0" parTransId="{BD191706-DFBC-4230-A01F-DB53DF2A04C2}" sibTransId="{060FD364-90CF-4256-A269-F7D14C129495}"/>
    <dgm:cxn modelId="{BC1EA71A-A8AB-4C57-90E8-B611E78454B7}" srcId="{54D2B040-5AEA-4725-A063-EBC55E12A479}" destId="{D7913186-00F7-46B8-A9E9-55C901360ECA}" srcOrd="2" destOrd="0" parTransId="{303C2CBC-6EC0-4CBF-835B-E836CEBD25D8}" sibTransId="{A08307F0-0C03-45B7-AB28-4CFB5D92BF48}"/>
    <dgm:cxn modelId="{97925826-A294-4EF6-A039-6557972C7369}" type="presOf" srcId="{54D2B040-5AEA-4725-A063-EBC55E12A479}" destId="{F88A22A5-27BD-4BE3-86E3-C63570188CCB}" srcOrd="0" destOrd="0" presId="urn:microsoft.com/office/officeart/2005/8/layout/vList2"/>
    <dgm:cxn modelId="{5FE6EE3C-0ABD-405B-9E03-920A66D8695F}" type="presOf" srcId="{6829E083-E761-4BDD-BBAE-381458B7994C}" destId="{45D22927-3E94-4895-A458-A83C54CD0BDE}" srcOrd="0" destOrd="0" presId="urn:microsoft.com/office/officeart/2005/8/layout/vList2"/>
    <dgm:cxn modelId="{5B404B5F-5649-45B8-8157-9AB9585AA31A}" type="presOf" srcId="{24A81EB0-3995-4EC4-8A9B-95FB97CCC877}" destId="{6D6CAE18-1DD2-4FE6-B4DB-4F41E3FBC49B}" srcOrd="0" destOrd="0" presId="urn:microsoft.com/office/officeart/2005/8/layout/vList2"/>
    <dgm:cxn modelId="{D12C1E64-1F9B-4B0F-BCA8-BEB367C8C887}" type="presOf" srcId="{54B66CC7-1880-403B-8110-CBC5E80C7BCB}" destId="{FC6A4E63-AE7C-4EAC-89D3-02B1271239E6}" srcOrd="0" destOrd="0" presId="urn:microsoft.com/office/officeart/2005/8/layout/vList2"/>
    <dgm:cxn modelId="{07C02746-BEA3-47C8-8732-BC987BBF4EE2}" type="presOf" srcId="{F0FDEB0B-2562-400C-8C85-A74A6BD14685}" destId="{DC4745D9-9364-48F7-A99C-0A34481EBDBF}" srcOrd="0" destOrd="0" presId="urn:microsoft.com/office/officeart/2005/8/layout/vList2"/>
    <dgm:cxn modelId="{E2A66367-28F1-4804-BA02-57D919067FCC}" srcId="{7660E895-F74D-409F-A89B-4480C5E3C67F}" destId="{58264873-02BF-4BE9-A9A6-0E78783F514E}" srcOrd="1" destOrd="0" parTransId="{E6A3DB5A-7AE8-421F-B417-A1C74254EC87}" sibTransId="{2E294F08-F7B6-4007-B5B4-CA6D6CD7697F}"/>
    <dgm:cxn modelId="{18FD7A4E-990A-403F-AE92-322D31342D93}" srcId="{54D2B040-5AEA-4725-A063-EBC55E12A479}" destId="{3C6B08FB-2324-44B4-AFB2-19F0FD3D762E}" srcOrd="1" destOrd="0" parTransId="{15F6F352-BE10-42FE-B261-5880D5C2D309}" sibTransId="{32B98251-1DAD-423F-AD1D-E461A30DC440}"/>
    <dgm:cxn modelId="{8E097451-A19D-445B-A8BE-A5C5E2177D67}" srcId="{24A81EB0-3995-4EC4-8A9B-95FB97CCC877}" destId="{6829E083-E761-4BDD-BBAE-381458B7994C}" srcOrd="0" destOrd="0" parTransId="{0807A052-7945-49B2-9D78-791B3F165077}" sibTransId="{C6B8FCBE-A08A-47BA-B113-70E93AC4812A}"/>
    <dgm:cxn modelId="{B30E4986-2EAC-422A-AF92-E9C29F608851}" srcId="{F0FDEB0B-2562-400C-8C85-A74A6BD14685}" destId="{54D2B040-5AEA-4725-A063-EBC55E12A479}" srcOrd="0" destOrd="0" parTransId="{59214AF0-15A1-4FB5-946F-C5A5EEBD29DB}" sibTransId="{26DB14BC-1798-4202-9234-D65F8AB4F2F9}"/>
    <dgm:cxn modelId="{D80004AF-36E6-48C9-916D-A954F391CDB0}" type="presOf" srcId="{58264873-02BF-4BE9-A9A6-0E78783F514E}" destId="{2DA90C03-FF77-4D1A-94E5-BA2C24FB6424}" srcOrd="0" destOrd="1" presId="urn:microsoft.com/office/officeart/2005/8/layout/vList2"/>
    <dgm:cxn modelId="{1AFFE3B7-E03A-4624-AF99-4FB5BCACEB21}" srcId="{F0FDEB0B-2562-400C-8C85-A74A6BD14685}" destId="{7660E895-F74D-409F-A89B-4480C5E3C67F}" srcOrd="1" destOrd="0" parTransId="{7E26A113-CB4F-4E9A-A969-4C3B1A1C7E31}" sibTransId="{F4443C5E-43B6-4CA2-8826-C6D489D52237}"/>
    <dgm:cxn modelId="{B94AF6BA-3A9F-48D3-AA11-DA78710C319F}" type="presOf" srcId="{0185D6EA-4B8F-4EAA-AC5A-C41EF50020C6}" destId="{2DA90C03-FF77-4D1A-94E5-BA2C24FB6424}" srcOrd="0" destOrd="0" presId="urn:microsoft.com/office/officeart/2005/8/layout/vList2"/>
    <dgm:cxn modelId="{DAFFAEC9-24AD-4602-AFF6-112AD13DEAFC}" type="presOf" srcId="{7660E895-F74D-409F-A89B-4480C5E3C67F}" destId="{3CB2E8E0-C447-4F33-9873-7EBDFF672A64}" srcOrd="0" destOrd="0" presId="urn:microsoft.com/office/officeart/2005/8/layout/vList2"/>
    <dgm:cxn modelId="{4172E7E4-938A-4791-B105-29733C182CC1}" srcId="{54D2B040-5AEA-4725-A063-EBC55E12A479}" destId="{54B66CC7-1880-403B-8110-CBC5E80C7BCB}" srcOrd="0" destOrd="0" parTransId="{45540BD6-3ABF-415F-8938-5DFBFACD2924}" sibTransId="{CC7818BD-1183-4A2B-B413-853448AE5099}"/>
    <dgm:cxn modelId="{7B0CB5EB-0725-47AA-919E-47515DF36952}" srcId="{7660E895-F74D-409F-A89B-4480C5E3C67F}" destId="{0185D6EA-4B8F-4EAA-AC5A-C41EF50020C6}" srcOrd="0" destOrd="0" parTransId="{25905823-FA9F-4E28-9415-0D2FF563FADF}" sibTransId="{E7D7CF22-146B-42F4-BA1E-BB9A88F92257}"/>
    <dgm:cxn modelId="{169F15FC-5FC1-4798-8135-B24F3992AEF0}" type="presOf" srcId="{D7913186-00F7-46B8-A9E9-55C901360ECA}" destId="{FC6A4E63-AE7C-4EAC-89D3-02B1271239E6}" srcOrd="0" destOrd="2" presId="urn:microsoft.com/office/officeart/2005/8/layout/vList2"/>
    <dgm:cxn modelId="{9970D74B-51B1-47B3-B694-42327B1EE934}" type="presParOf" srcId="{DC4745D9-9364-48F7-A99C-0A34481EBDBF}" destId="{F88A22A5-27BD-4BE3-86E3-C63570188CCB}" srcOrd="0" destOrd="0" presId="urn:microsoft.com/office/officeart/2005/8/layout/vList2"/>
    <dgm:cxn modelId="{73129972-A7F8-4342-9717-39A8D4E1BD5D}" type="presParOf" srcId="{DC4745D9-9364-48F7-A99C-0A34481EBDBF}" destId="{FC6A4E63-AE7C-4EAC-89D3-02B1271239E6}" srcOrd="1" destOrd="0" presId="urn:microsoft.com/office/officeart/2005/8/layout/vList2"/>
    <dgm:cxn modelId="{E5EC907F-18BA-452D-A877-0DD2D9D4BB0A}" type="presParOf" srcId="{DC4745D9-9364-48F7-A99C-0A34481EBDBF}" destId="{3CB2E8E0-C447-4F33-9873-7EBDFF672A64}" srcOrd="2" destOrd="0" presId="urn:microsoft.com/office/officeart/2005/8/layout/vList2"/>
    <dgm:cxn modelId="{F4F08F95-CDDC-49CA-9B25-289059C74433}" type="presParOf" srcId="{DC4745D9-9364-48F7-A99C-0A34481EBDBF}" destId="{2DA90C03-FF77-4D1A-94E5-BA2C24FB6424}" srcOrd="3" destOrd="0" presId="urn:microsoft.com/office/officeart/2005/8/layout/vList2"/>
    <dgm:cxn modelId="{7A78C9A5-53E7-4C95-8C1B-33CCCC28694A}" type="presParOf" srcId="{DC4745D9-9364-48F7-A99C-0A34481EBDBF}" destId="{6D6CAE18-1DD2-4FE6-B4DB-4F41E3FBC49B}" srcOrd="4" destOrd="0" presId="urn:microsoft.com/office/officeart/2005/8/layout/vList2"/>
    <dgm:cxn modelId="{CF331DCF-CE07-4A3E-9610-E9A3754FD587}" type="presParOf" srcId="{DC4745D9-9364-48F7-A99C-0A34481EBDBF}" destId="{45D22927-3E94-4895-A458-A83C54CD0BD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A86F01-5D95-41D0-9CB9-7774B5D2B8AE}" type="doc">
      <dgm:prSet loTypeId="urn:microsoft.com/office/officeart/2005/8/layout/hierarchy2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D2A3EAD-B3C0-403E-86D4-78731A41F47B}">
      <dgm:prSet phldrT="[Text]"/>
      <dgm:spPr/>
      <dgm:t>
        <a:bodyPr/>
        <a:lstStyle/>
        <a:p>
          <a:r>
            <a:rPr lang="en-US" b="1" dirty="0"/>
            <a:t>Autonomous Vehicle</a:t>
          </a:r>
        </a:p>
      </dgm:t>
    </dgm:pt>
    <dgm:pt modelId="{1DE14155-9925-471C-B793-FB3D3805C7A1}" type="parTrans" cxnId="{21404E1B-9C0B-4FFF-B74A-4BF32BC7F949}">
      <dgm:prSet/>
      <dgm:spPr/>
      <dgm:t>
        <a:bodyPr/>
        <a:lstStyle/>
        <a:p>
          <a:endParaRPr lang="en-US"/>
        </a:p>
      </dgm:t>
    </dgm:pt>
    <dgm:pt modelId="{A2CB5D5E-6DC9-497A-B217-827855CF23BA}" type="sibTrans" cxnId="{21404E1B-9C0B-4FFF-B74A-4BF32BC7F949}">
      <dgm:prSet/>
      <dgm:spPr/>
      <dgm:t>
        <a:bodyPr/>
        <a:lstStyle/>
        <a:p>
          <a:endParaRPr lang="en-US"/>
        </a:p>
      </dgm:t>
    </dgm:pt>
    <dgm:pt modelId="{18428025-D462-45B0-A8B9-12DDFA5465A2}">
      <dgm:prSet phldrT="[Text]"/>
      <dgm:spPr/>
      <dgm:t>
        <a:bodyPr/>
        <a:lstStyle/>
        <a:p>
          <a:r>
            <a:rPr lang="en-US" b="1" dirty="0"/>
            <a:t>Measurement</a:t>
          </a:r>
        </a:p>
      </dgm:t>
    </dgm:pt>
    <dgm:pt modelId="{BB4D72FB-B33E-4D43-A2B7-615276A519A5}" type="parTrans" cxnId="{791955F2-67FD-409B-8B1C-1451CBFB9DAA}">
      <dgm:prSet/>
      <dgm:spPr/>
      <dgm:t>
        <a:bodyPr/>
        <a:lstStyle/>
        <a:p>
          <a:endParaRPr lang="en-US"/>
        </a:p>
      </dgm:t>
    </dgm:pt>
    <dgm:pt modelId="{D3D90F68-0049-4591-BE3B-C80E4A708230}" type="sibTrans" cxnId="{791955F2-67FD-409B-8B1C-1451CBFB9DAA}">
      <dgm:prSet/>
      <dgm:spPr/>
      <dgm:t>
        <a:bodyPr/>
        <a:lstStyle/>
        <a:p>
          <a:endParaRPr lang="en-US"/>
        </a:p>
      </dgm:t>
    </dgm:pt>
    <dgm:pt modelId="{88473E49-788D-41A8-B821-5BAFE05F9FDA}">
      <dgm:prSet phldrT="[Text]"/>
      <dgm:spPr/>
      <dgm:t>
        <a:bodyPr/>
        <a:lstStyle/>
        <a:p>
          <a:r>
            <a:rPr lang="en-US" dirty="0"/>
            <a:t>What to Measure</a:t>
          </a:r>
        </a:p>
      </dgm:t>
    </dgm:pt>
    <dgm:pt modelId="{3D35ACBE-A5DB-4EEF-8039-6DEA000863E0}" type="parTrans" cxnId="{E9CC7D6F-1257-472C-9519-F8C3D13A15D0}">
      <dgm:prSet/>
      <dgm:spPr/>
      <dgm:t>
        <a:bodyPr/>
        <a:lstStyle/>
        <a:p>
          <a:endParaRPr lang="en-US"/>
        </a:p>
      </dgm:t>
    </dgm:pt>
    <dgm:pt modelId="{51177C2E-70CD-4160-A121-23959ED5F82D}" type="sibTrans" cxnId="{E9CC7D6F-1257-472C-9519-F8C3D13A15D0}">
      <dgm:prSet/>
      <dgm:spPr/>
      <dgm:t>
        <a:bodyPr/>
        <a:lstStyle/>
        <a:p>
          <a:endParaRPr lang="en-US"/>
        </a:p>
      </dgm:t>
    </dgm:pt>
    <dgm:pt modelId="{DAB36175-5E1C-481F-BA07-676CD920363A}">
      <dgm:prSet phldrT="[Text]"/>
      <dgm:spPr/>
      <dgm:t>
        <a:bodyPr/>
        <a:lstStyle/>
        <a:p>
          <a:r>
            <a:rPr lang="en-US" dirty="0"/>
            <a:t>How to Measure</a:t>
          </a:r>
        </a:p>
      </dgm:t>
    </dgm:pt>
    <dgm:pt modelId="{77707E38-0C14-41B3-B748-05834C47CF91}" type="parTrans" cxnId="{75263CCA-A44C-4C6D-87E9-2565380EAEB3}">
      <dgm:prSet/>
      <dgm:spPr/>
      <dgm:t>
        <a:bodyPr/>
        <a:lstStyle/>
        <a:p>
          <a:endParaRPr lang="en-US"/>
        </a:p>
      </dgm:t>
    </dgm:pt>
    <dgm:pt modelId="{C34DE7E6-7F1F-45E8-A14C-9860635D4E5A}" type="sibTrans" cxnId="{75263CCA-A44C-4C6D-87E9-2565380EAEB3}">
      <dgm:prSet/>
      <dgm:spPr/>
      <dgm:t>
        <a:bodyPr/>
        <a:lstStyle/>
        <a:p>
          <a:endParaRPr lang="en-US"/>
        </a:p>
      </dgm:t>
    </dgm:pt>
    <dgm:pt modelId="{F655DA6B-D959-4233-BC60-EB30F448A1DE}">
      <dgm:prSet phldrT="[Text]"/>
      <dgm:spPr/>
      <dgm:t>
        <a:bodyPr/>
        <a:lstStyle/>
        <a:p>
          <a:r>
            <a:rPr lang="en-US" b="1" dirty="0"/>
            <a:t>Train Evasion</a:t>
          </a:r>
        </a:p>
      </dgm:t>
    </dgm:pt>
    <dgm:pt modelId="{D59A1F4F-F094-499B-8C19-2832D075E04A}" type="parTrans" cxnId="{4F8D902B-DD6E-40BC-864B-8C0A31798DCE}">
      <dgm:prSet/>
      <dgm:spPr/>
      <dgm:t>
        <a:bodyPr/>
        <a:lstStyle/>
        <a:p>
          <a:endParaRPr lang="en-US"/>
        </a:p>
      </dgm:t>
    </dgm:pt>
    <dgm:pt modelId="{FBFA1684-1505-4B0D-880F-5B1E60359501}" type="sibTrans" cxnId="{4F8D902B-DD6E-40BC-864B-8C0A31798DCE}">
      <dgm:prSet/>
      <dgm:spPr/>
      <dgm:t>
        <a:bodyPr/>
        <a:lstStyle/>
        <a:p>
          <a:endParaRPr lang="en-US"/>
        </a:p>
      </dgm:t>
    </dgm:pt>
    <dgm:pt modelId="{D2EC3C81-6075-4278-B41A-464E45532034}">
      <dgm:prSet phldrT="[Text]"/>
      <dgm:spPr/>
      <dgm:t>
        <a:bodyPr/>
        <a:lstStyle/>
        <a:p>
          <a:r>
            <a:rPr lang="en-US"/>
            <a:t>Trigger</a:t>
          </a:r>
          <a:endParaRPr lang="en-US" dirty="0"/>
        </a:p>
      </dgm:t>
    </dgm:pt>
    <dgm:pt modelId="{48C3A91C-C48F-475A-BB2C-CEC966F56AA9}" type="parTrans" cxnId="{FCBC1C43-B6BF-45BC-91D0-D0DAFEE1F85D}">
      <dgm:prSet/>
      <dgm:spPr/>
      <dgm:t>
        <a:bodyPr/>
        <a:lstStyle/>
        <a:p>
          <a:endParaRPr lang="en-US"/>
        </a:p>
      </dgm:t>
    </dgm:pt>
    <dgm:pt modelId="{98EDFB7F-4B00-40AB-A7EA-2CA0590043FE}" type="sibTrans" cxnId="{FCBC1C43-B6BF-45BC-91D0-D0DAFEE1F85D}">
      <dgm:prSet/>
      <dgm:spPr/>
      <dgm:t>
        <a:bodyPr/>
        <a:lstStyle/>
        <a:p>
          <a:endParaRPr lang="en-US"/>
        </a:p>
      </dgm:t>
    </dgm:pt>
    <dgm:pt modelId="{67EAC2E7-7E57-4FD9-894C-EFFA616BAFDC}">
      <dgm:prSet phldrT="[Text]"/>
      <dgm:spPr/>
      <dgm:t>
        <a:bodyPr/>
        <a:lstStyle/>
        <a:p>
          <a:r>
            <a:rPr lang="en-US" dirty="0"/>
            <a:t>Mechanism</a:t>
          </a:r>
        </a:p>
      </dgm:t>
    </dgm:pt>
    <dgm:pt modelId="{C44748D7-EFBA-4822-99A3-800D4F261D94}" type="parTrans" cxnId="{90E157AF-EE8A-442F-8B24-8B9B280DC27D}">
      <dgm:prSet/>
      <dgm:spPr/>
      <dgm:t>
        <a:bodyPr/>
        <a:lstStyle/>
        <a:p>
          <a:endParaRPr lang="en-US"/>
        </a:p>
      </dgm:t>
    </dgm:pt>
    <dgm:pt modelId="{C1391F15-15CB-4330-B802-7C6EEE1AE399}" type="sibTrans" cxnId="{90E157AF-EE8A-442F-8B24-8B9B280DC27D}">
      <dgm:prSet/>
      <dgm:spPr/>
      <dgm:t>
        <a:bodyPr/>
        <a:lstStyle/>
        <a:p>
          <a:endParaRPr lang="en-US"/>
        </a:p>
      </dgm:t>
    </dgm:pt>
    <dgm:pt modelId="{F137065D-08FE-4F8F-A06D-24E967507BA2}" type="pres">
      <dgm:prSet presAssocID="{50A86F01-5D95-41D0-9CB9-7774B5D2B8A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BCE1CA0-4569-4037-BCA7-5F960B19C8E7}" type="pres">
      <dgm:prSet presAssocID="{CD2A3EAD-B3C0-403E-86D4-78731A41F47B}" presName="root1" presStyleCnt="0"/>
      <dgm:spPr/>
    </dgm:pt>
    <dgm:pt modelId="{800C3816-49D1-4DDC-91DD-ED75440F82D7}" type="pres">
      <dgm:prSet presAssocID="{CD2A3EAD-B3C0-403E-86D4-78731A41F47B}" presName="LevelOneTextNode" presStyleLbl="node0" presStyleIdx="0" presStyleCnt="1">
        <dgm:presLayoutVars>
          <dgm:chPref val="3"/>
        </dgm:presLayoutVars>
      </dgm:prSet>
      <dgm:spPr/>
    </dgm:pt>
    <dgm:pt modelId="{DA441A78-9A2A-4A74-A5A4-250AC0D81F85}" type="pres">
      <dgm:prSet presAssocID="{CD2A3EAD-B3C0-403E-86D4-78731A41F47B}" presName="level2hierChild" presStyleCnt="0"/>
      <dgm:spPr/>
    </dgm:pt>
    <dgm:pt modelId="{A818847E-A3BB-4A74-8EEC-54D94C4023F6}" type="pres">
      <dgm:prSet presAssocID="{BB4D72FB-B33E-4D43-A2B7-615276A519A5}" presName="conn2-1" presStyleLbl="parChTrans1D2" presStyleIdx="0" presStyleCnt="2"/>
      <dgm:spPr/>
    </dgm:pt>
    <dgm:pt modelId="{3CB5968E-B0ED-481D-ADF5-A8D93D4BDAA9}" type="pres">
      <dgm:prSet presAssocID="{BB4D72FB-B33E-4D43-A2B7-615276A519A5}" presName="connTx" presStyleLbl="parChTrans1D2" presStyleIdx="0" presStyleCnt="2"/>
      <dgm:spPr/>
    </dgm:pt>
    <dgm:pt modelId="{370E0CDA-FD24-4A7D-8543-5DE22A5D2125}" type="pres">
      <dgm:prSet presAssocID="{18428025-D462-45B0-A8B9-12DDFA5465A2}" presName="root2" presStyleCnt="0"/>
      <dgm:spPr/>
    </dgm:pt>
    <dgm:pt modelId="{8C76A7C0-8A00-456B-91E3-B12BA7712CB3}" type="pres">
      <dgm:prSet presAssocID="{18428025-D462-45B0-A8B9-12DDFA5465A2}" presName="LevelTwoTextNode" presStyleLbl="node2" presStyleIdx="0" presStyleCnt="2">
        <dgm:presLayoutVars>
          <dgm:chPref val="3"/>
        </dgm:presLayoutVars>
      </dgm:prSet>
      <dgm:spPr/>
    </dgm:pt>
    <dgm:pt modelId="{34443F73-1AA0-49CB-ADB5-6C5C7744A250}" type="pres">
      <dgm:prSet presAssocID="{18428025-D462-45B0-A8B9-12DDFA5465A2}" presName="level3hierChild" presStyleCnt="0"/>
      <dgm:spPr/>
    </dgm:pt>
    <dgm:pt modelId="{F7F94F68-6765-49B1-B9B8-4F8547F9B9AE}" type="pres">
      <dgm:prSet presAssocID="{3D35ACBE-A5DB-4EEF-8039-6DEA000863E0}" presName="conn2-1" presStyleLbl="parChTrans1D3" presStyleIdx="0" presStyleCnt="4"/>
      <dgm:spPr/>
    </dgm:pt>
    <dgm:pt modelId="{A1F8622E-BC14-4CB3-BA25-EBEDC087F8D5}" type="pres">
      <dgm:prSet presAssocID="{3D35ACBE-A5DB-4EEF-8039-6DEA000863E0}" presName="connTx" presStyleLbl="parChTrans1D3" presStyleIdx="0" presStyleCnt="4"/>
      <dgm:spPr/>
    </dgm:pt>
    <dgm:pt modelId="{F0333B71-A757-4158-B42C-7B3E2AE454C3}" type="pres">
      <dgm:prSet presAssocID="{88473E49-788D-41A8-B821-5BAFE05F9FDA}" presName="root2" presStyleCnt="0"/>
      <dgm:spPr/>
    </dgm:pt>
    <dgm:pt modelId="{566EABC7-E543-4329-9BB4-9C63980821D7}" type="pres">
      <dgm:prSet presAssocID="{88473E49-788D-41A8-B821-5BAFE05F9FDA}" presName="LevelTwoTextNode" presStyleLbl="node3" presStyleIdx="0" presStyleCnt="4">
        <dgm:presLayoutVars>
          <dgm:chPref val="3"/>
        </dgm:presLayoutVars>
      </dgm:prSet>
      <dgm:spPr/>
    </dgm:pt>
    <dgm:pt modelId="{C6794B0A-3393-44FA-A7F8-FBE49AD23F84}" type="pres">
      <dgm:prSet presAssocID="{88473E49-788D-41A8-B821-5BAFE05F9FDA}" presName="level3hierChild" presStyleCnt="0"/>
      <dgm:spPr/>
    </dgm:pt>
    <dgm:pt modelId="{6476E625-DC76-4E1E-B0B0-A86D567FEA37}" type="pres">
      <dgm:prSet presAssocID="{77707E38-0C14-41B3-B748-05834C47CF91}" presName="conn2-1" presStyleLbl="parChTrans1D3" presStyleIdx="1" presStyleCnt="4"/>
      <dgm:spPr/>
    </dgm:pt>
    <dgm:pt modelId="{919EC333-3316-4BF1-B0D5-4C63A7E3056A}" type="pres">
      <dgm:prSet presAssocID="{77707E38-0C14-41B3-B748-05834C47CF91}" presName="connTx" presStyleLbl="parChTrans1D3" presStyleIdx="1" presStyleCnt="4"/>
      <dgm:spPr/>
    </dgm:pt>
    <dgm:pt modelId="{90F6ACB6-7DB1-4AAA-8AA9-9443CF8A300C}" type="pres">
      <dgm:prSet presAssocID="{DAB36175-5E1C-481F-BA07-676CD920363A}" presName="root2" presStyleCnt="0"/>
      <dgm:spPr/>
    </dgm:pt>
    <dgm:pt modelId="{BB2272FA-6555-435B-A45D-27336004A5B1}" type="pres">
      <dgm:prSet presAssocID="{DAB36175-5E1C-481F-BA07-676CD920363A}" presName="LevelTwoTextNode" presStyleLbl="node3" presStyleIdx="1" presStyleCnt="4">
        <dgm:presLayoutVars>
          <dgm:chPref val="3"/>
        </dgm:presLayoutVars>
      </dgm:prSet>
      <dgm:spPr/>
    </dgm:pt>
    <dgm:pt modelId="{7F0BDDAB-8818-49C1-9985-1809936863BA}" type="pres">
      <dgm:prSet presAssocID="{DAB36175-5E1C-481F-BA07-676CD920363A}" presName="level3hierChild" presStyleCnt="0"/>
      <dgm:spPr/>
    </dgm:pt>
    <dgm:pt modelId="{19899E2B-FA9E-403C-B273-9697FE0E89F4}" type="pres">
      <dgm:prSet presAssocID="{D59A1F4F-F094-499B-8C19-2832D075E04A}" presName="conn2-1" presStyleLbl="parChTrans1D2" presStyleIdx="1" presStyleCnt="2"/>
      <dgm:spPr/>
    </dgm:pt>
    <dgm:pt modelId="{A0E56B03-83E5-43FE-9DCF-674DDD58DDFA}" type="pres">
      <dgm:prSet presAssocID="{D59A1F4F-F094-499B-8C19-2832D075E04A}" presName="connTx" presStyleLbl="parChTrans1D2" presStyleIdx="1" presStyleCnt="2"/>
      <dgm:spPr/>
    </dgm:pt>
    <dgm:pt modelId="{42C2D09D-46C6-4E13-BF85-48714387FA1A}" type="pres">
      <dgm:prSet presAssocID="{F655DA6B-D959-4233-BC60-EB30F448A1DE}" presName="root2" presStyleCnt="0"/>
      <dgm:spPr/>
    </dgm:pt>
    <dgm:pt modelId="{8A370BFD-81AB-4107-AAF5-F8C7C389D26D}" type="pres">
      <dgm:prSet presAssocID="{F655DA6B-D959-4233-BC60-EB30F448A1DE}" presName="LevelTwoTextNode" presStyleLbl="node2" presStyleIdx="1" presStyleCnt="2">
        <dgm:presLayoutVars>
          <dgm:chPref val="3"/>
        </dgm:presLayoutVars>
      </dgm:prSet>
      <dgm:spPr/>
    </dgm:pt>
    <dgm:pt modelId="{8D0FD27A-2105-4B6C-9998-E2C8BB9C7EAD}" type="pres">
      <dgm:prSet presAssocID="{F655DA6B-D959-4233-BC60-EB30F448A1DE}" presName="level3hierChild" presStyleCnt="0"/>
      <dgm:spPr/>
    </dgm:pt>
    <dgm:pt modelId="{CA0D5F40-1CCF-4865-A054-4987521592AB}" type="pres">
      <dgm:prSet presAssocID="{48C3A91C-C48F-475A-BB2C-CEC966F56AA9}" presName="conn2-1" presStyleLbl="parChTrans1D3" presStyleIdx="2" presStyleCnt="4"/>
      <dgm:spPr/>
    </dgm:pt>
    <dgm:pt modelId="{C0E92193-5373-4B35-BD49-42E76FA4D47C}" type="pres">
      <dgm:prSet presAssocID="{48C3A91C-C48F-475A-BB2C-CEC966F56AA9}" presName="connTx" presStyleLbl="parChTrans1D3" presStyleIdx="2" presStyleCnt="4"/>
      <dgm:spPr/>
    </dgm:pt>
    <dgm:pt modelId="{95DF8C79-E95E-4AA5-A040-A610464EF3EC}" type="pres">
      <dgm:prSet presAssocID="{D2EC3C81-6075-4278-B41A-464E45532034}" presName="root2" presStyleCnt="0"/>
      <dgm:spPr/>
    </dgm:pt>
    <dgm:pt modelId="{1D877666-56C8-42CD-844E-A8A09D2E7F35}" type="pres">
      <dgm:prSet presAssocID="{D2EC3C81-6075-4278-B41A-464E45532034}" presName="LevelTwoTextNode" presStyleLbl="node3" presStyleIdx="2" presStyleCnt="4">
        <dgm:presLayoutVars>
          <dgm:chPref val="3"/>
        </dgm:presLayoutVars>
      </dgm:prSet>
      <dgm:spPr/>
    </dgm:pt>
    <dgm:pt modelId="{04FD2C10-F60F-43D4-A847-98B4571ED327}" type="pres">
      <dgm:prSet presAssocID="{D2EC3C81-6075-4278-B41A-464E45532034}" presName="level3hierChild" presStyleCnt="0"/>
      <dgm:spPr/>
    </dgm:pt>
    <dgm:pt modelId="{E248AFDD-F7AD-443A-BDA4-988EDD3B1B42}" type="pres">
      <dgm:prSet presAssocID="{C44748D7-EFBA-4822-99A3-800D4F261D94}" presName="conn2-1" presStyleLbl="parChTrans1D3" presStyleIdx="3" presStyleCnt="4"/>
      <dgm:spPr/>
    </dgm:pt>
    <dgm:pt modelId="{8BD15E7E-FE6A-43AE-BB68-2E6244D09311}" type="pres">
      <dgm:prSet presAssocID="{C44748D7-EFBA-4822-99A3-800D4F261D94}" presName="connTx" presStyleLbl="parChTrans1D3" presStyleIdx="3" presStyleCnt="4"/>
      <dgm:spPr/>
    </dgm:pt>
    <dgm:pt modelId="{FA57241A-5C2A-4911-A94A-7B8CB820D78B}" type="pres">
      <dgm:prSet presAssocID="{67EAC2E7-7E57-4FD9-894C-EFFA616BAFDC}" presName="root2" presStyleCnt="0"/>
      <dgm:spPr/>
    </dgm:pt>
    <dgm:pt modelId="{607FDC37-4905-4987-BE6F-DA0AA34E4A39}" type="pres">
      <dgm:prSet presAssocID="{67EAC2E7-7E57-4FD9-894C-EFFA616BAFDC}" presName="LevelTwoTextNode" presStyleLbl="node3" presStyleIdx="3" presStyleCnt="4">
        <dgm:presLayoutVars>
          <dgm:chPref val="3"/>
        </dgm:presLayoutVars>
      </dgm:prSet>
      <dgm:spPr/>
    </dgm:pt>
    <dgm:pt modelId="{2190C4F8-6E0E-4840-AEB7-A9DE582CDFFE}" type="pres">
      <dgm:prSet presAssocID="{67EAC2E7-7E57-4FD9-894C-EFFA616BAFDC}" presName="level3hierChild" presStyleCnt="0"/>
      <dgm:spPr/>
    </dgm:pt>
  </dgm:ptLst>
  <dgm:cxnLst>
    <dgm:cxn modelId="{A9DDFA0B-E244-4249-8375-C25542116312}" type="presOf" srcId="{48C3A91C-C48F-475A-BB2C-CEC966F56AA9}" destId="{C0E92193-5373-4B35-BD49-42E76FA4D47C}" srcOrd="1" destOrd="0" presId="urn:microsoft.com/office/officeart/2005/8/layout/hierarchy2"/>
    <dgm:cxn modelId="{E3322015-F072-4133-8577-A579D8436FD0}" type="presOf" srcId="{BB4D72FB-B33E-4D43-A2B7-615276A519A5}" destId="{3CB5968E-B0ED-481D-ADF5-A8D93D4BDAA9}" srcOrd="1" destOrd="0" presId="urn:microsoft.com/office/officeart/2005/8/layout/hierarchy2"/>
    <dgm:cxn modelId="{21404E1B-9C0B-4FFF-B74A-4BF32BC7F949}" srcId="{50A86F01-5D95-41D0-9CB9-7774B5D2B8AE}" destId="{CD2A3EAD-B3C0-403E-86D4-78731A41F47B}" srcOrd="0" destOrd="0" parTransId="{1DE14155-9925-471C-B793-FB3D3805C7A1}" sibTransId="{A2CB5D5E-6DC9-497A-B217-827855CF23BA}"/>
    <dgm:cxn modelId="{80CF3E20-D960-402E-8785-5B4DB805533C}" type="presOf" srcId="{F655DA6B-D959-4233-BC60-EB30F448A1DE}" destId="{8A370BFD-81AB-4107-AAF5-F8C7C389D26D}" srcOrd="0" destOrd="0" presId="urn:microsoft.com/office/officeart/2005/8/layout/hierarchy2"/>
    <dgm:cxn modelId="{91083924-FCCC-4FC2-AC8E-C5A3C216621B}" type="presOf" srcId="{48C3A91C-C48F-475A-BB2C-CEC966F56AA9}" destId="{CA0D5F40-1CCF-4865-A054-4987521592AB}" srcOrd="0" destOrd="0" presId="urn:microsoft.com/office/officeart/2005/8/layout/hierarchy2"/>
    <dgm:cxn modelId="{AC8EEC29-9EED-452B-9A55-6DB5D00EF1A2}" type="presOf" srcId="{3D35ACBE-A5DB-4EEF-8039-6DEA000863E0}" destId="{F7F94F68-6765-49B1-B9B8-4F8547F9B9AE}" srcOrd="0" destOrd="0" presId="urn:microsoft.com/office/officeart/2005/8/layout/hierarchy2"/>
    <dgm:cxn modelId="{4F8D902B-DD6E-40BC-864B-8C0A31798DCE}" srcId="{CD2A3EAD-B3C0-403E-86D4-78731A41F47B}" destId="{F655DA6B-D959-4233-BC60-EB30F448A1DE}" srcOrd="1" destOrd="0" parTransId="{D59A1F4F-F094-499B-8C19-2832D075E04A}" sibTransId="{FBFA1684-1505-4B0D-880F-5B1E60359501}"/>
    <dgm:cxn modelId="{10EE1B2C-5EB8-4687-BE4D-A161BD4C58BF}" type="presOf" srcId="{C44748D7-EFBA-4822-99A3-800D4F261D94}" destId="{E248AFDD-F7AD-443A-BDA4-988EDD3B1B42}" srcOrd="0" destOrd="0" presId="urn:microsoft.com/office/officeart/2005/8/layout/hierarchy2"/>
    <dgm:cxn modelId="{AB734F3A-386A-48B4-9679-8BE8F79BBAB5}" type="presOf" srcId="{D2EC3C81-6075-4278-B41A-464E45532034}" destId="{1D877666-56C8-42CD-844E-A8A09D2E7F35}" srcOrd="0" destOrd="0" presId="urn:microsoft.com/office/officeart/2005/8/layout/hierarchy2"/>
    <dgm:cxn modelId="{857E5C3B-9E9F-469C-874D-10821ED338A5}" type="presOf" srcId="{D59A1F4F-F094-499B-8C19-2832D075E04A}" destId="{19899E2B-FA9E-403C-B273-9697FE0E89F4}" srcOrd="0" destOrd="0" presId="urn:microsoft.com/office/officeart/2005/8/layout/hierarchy2"/>
    <dgm:cxn modelId="{49008862-2D6E-4D79-9205-04C242D6E5E0}" type="presOf" srcId="{CD2A3EAD-B3C0-403E-86D4-78731A41F47B}" destId="{800C3816-49D1-4DDC-91DD-ED75440F82D7}" srcOrd="0" destOrd="0" presId="urn:microsoft.com/office/officeart/2005/8/layout/hierarchy2"/>
    <dgm:cxn modelId="{FCBC1C43-B6BF-45BC-91D0-D0DAFEE1F85D}" srcId="{F655DA6B-D959-4233-BC60-EB30F448A1DE}" destId="{D2EC3C81-6075-4278-B41A-464E45532034}" srcOrd="0" destOrd="0" parTransId="{48C3A91C-C48F-475A-BB2C-CEC966F56AA9}" sibTransId="{98EDFB7F-4B00-40AB-A7EA-2CA0590043FE}"/>
    <dgm:cxn modelId="{DEA54565-5CE3-431C-BD53-D5A82F198F82}" type="presOf" srcId="{67EAC2E7-7E57-4FD9-894C-EFFA616BAFDC}" destId="{607FDC37-4905-4987-BE6F-DA0AA34E4A39}" srcOrd="0" destOrd="0" presId="urn:microsoft.com/office/officeart/2005/8/layout/hierarchy2"/>
    <dgm:cxn modelId="{25E4FD4C-BA09-455F-B9AD-EDB348E2563B}" type="presOf" srcId="{BB4D72FB-B33E-4D43-A2B7-615276A519A5}" destId="{A818847E-A3BB-4A74-8EEC-54D94C4023F6}" srcOrd="0" destOrd="0" presId="urn:microsoft.com/office/officeart/2005/8/layout/hierarchy2"/>
    <dgm:cxn modelId="{9A59196E-9292-4A31-8F6B-1802AB72EDFD}" type="presOf" srcId="{50A86F01-5D95-41D0-9CB9-7774B5D2B8AE}" destId="{F137065D-08FE-4F8F-A06D-24E967507BA2}" srcOrd="0" destOrd="0" presId="urn:microsoft.com/office/officeart/2005/8/layout/hierarchy2"/>
    <dgm:cxn modelId="{E9CC7D6F-1257-472C-9519-F8C3D13A15D0}" srcId="{18428025-D462-45B0-A8B9-12DDFA5465A2}" destId="{88473E49-788D-41A8-B821-5BAFE05F9FDA}" srcOrd="0" destOrd="0" parTransId="{3D35ACBE-A5DB-4EEF-8039-6DEA000863E0}" sibTransId="{51177C2E-70CD-4160-A121-23959ED5F82D}"/>
    <dgm:cxn modelId="{D018C57F-9314-4AFC-8AF4-912C9DD4220B}" type="presOf" srcId="{18428025-D462-45B0-A8B9-12DDFA5465A2}" destId="{8C76A7C0-8A00-456B-91E3-B12BA7712CB3}" srcOrd="0" destOrd="0" presId="urn:microsoft.com/office/officeart/2005/8/layout/hierarchy2"/>
    <dgm:cxn modelId="{658E08A1-986F-4067-98C7-FCFAC4D826BA}" type="presOf" srcId="{3D35ACBE-A5DB-4EEF-8039-6DEA000863E0}" destId="{A1F8622E-BC14-4CB3-BA25-EBEDC087F8D5}" srcOrd="1" destOrd="0" presId="urn:microsoft.com/office/officeart/2005/8/layout/hierarchy2"/>
    <dgm:cxn modelId="{31FAF7AE-515A-40E7-84B1-CFA7F77E668F}" type="presOf" srcId="{77707E38-0C14-41B3-B748-05834C47CF91}" destId="{919EC333-3316-4BF1-B0D5-4C63A7E3056A}" srcOrd="1" destOrd="0" presId="urn:microsoft.com/office/officeart/2005/8/layout/hierarchy2"/>
    <dgm:cxn modelId="{90E157AF-EE8A-442F-8B24-8B9B280DC27D}" srcId="{F655DA6B-D959-4233-BC60-EB30F448A1DE}" destId="{67EAC2E7-7E57-4FD9-894C-EFFA616BAFDC}" srcOrd="1" destOrd="0" parTransId="{C44748D7-EFBA-4822-99A3-800D4F261D94}" sibTransId="{C1391F15-15CB-4330-B802-7C6EEE1AE399}"/>
    <dgm:cxn modelId="{66770BB1-4609-4A49-BB34-DBDE385CBF95}" type="presOf" srcId="{C44748D7-EFBA-4822-99A3-800D4F261D94}" destId="{8BD15E7E-FE6A-43AE-BB68-2E6244D09311}" srcOrd="1" destOrd="0" presId="urn:microsoft.com/office/officeart/2005/8/layout/hierarchy2"/>
    <dgm:cxn modelId="{B17521BF-3CB5-4C7B-9872-A39C29911D44}" type="presOf" srcId="{D59A1F4F-F094-499B-8C19-2832D075E04A}" destId="{A0E56B03-83E5-43FE-9DCF-674DDD58DDFA}" srcOrd="1" destOrd="0" presId="urn:microsoft.com/office/officeart/2005/8/layout/hierarchy2"/>
    <dgm:cxn modelId="{75263CCA-A44C-4C6D-87E9-2565380EAEB3}" srcId="{18428025-D462-45B0-A8B9-12DDFA5465A2}" destId="{DAB36175-5E1C-481F-BA07-676CD920363A}" srcOrd="1" destOrd="0" parTransId="{77707E38-0C14-41B3-B748-05834C47CF91}" sibTransId="{C34DE7E6-7F1F-45E8-A14C-9860635D4E5A}"/>
    <dgm:cxn modelId="{DFAD96D6-2568-4BFD-A210-805E005EF109}" type="presOf" srcId="{77707E38-0C14-41B3-B748-05834C47CF91}" destId="{6476E625-DC76-4E1E-B0B0-A86D567FEA37}" srcOrd="0" destOrd="0" presId="urn:microsoft.com/office/officeart/2005/8/layout/hierarchy2"/>
    <dgm:cxn modelId="{8F0CD7E1-2B81-4E98-9F13-6B02BC5682F8}" type="presOf" srcId="{DAB36175-5E1C-481F-BA07-676CD920363A}" destId="{BB2272FA-6555-435B-A45D-27336004A5B1}" srcOrd="0" destOrd="0" presId="urn:microsoft.com/office/officeart/2005/8/layout/hierarchy2"/>
    <dgm:cxn modelId="{791955F2-67FD-409B-8B1C-1451CBFB9DAA}" srcId="{CD2A3EAD-B3C0-403E-86D4-78731A41F47B}" destId="{18428025-D462-45B0-A8B9-12DDFA5465A2}" srcOrd="0" destOrd="0" parTransId="{BB4D72FB-B33E-4D43-A2B7-615276A519A5}" sibTransId="{D3D90F68-0049-4591-BE3B-C80E4A708230}"/>
    <dgm:cxn modelId="{7296D6F5-8553-4BAE-AE85-EB89DEBED8F0}" type="presOf" srcId="{88473E49-788D-41A8-B821-5BAFE05F9FDA}" destId="{566EABC7-E543-4329-9BB4-9C63980821D7}" srcOrd="0" destOrd="0" presId="urn:microsoft.com/office/officeart/2005/8/layout/hierarchy2"/>
    <dgm:cxn modelId="{235154BB-AA2F-4B3C-9233-E0C2D6ED54BD}" type="presParOf" srcId="{F137065D-08FE-4F8F-A06D-24E967507BA2}" destId="{9BCE1CA0-4569-4037-BCA7-5F960B19C8E7}" srcOrd="0" destOrd="0" presId="urn:microsoft.com/office/officeart/2005/8/layout/hierarchy2"/>
    <dgm:cxn modelId="{D83F431D-0F24-445B-9EA6-3E3DCD247023}" type="presParOf" srcId="{9BCE1CA0-4569-4037-BCA7-5F960B19C8E7}" destId="{800C3816-49D1-4DDC-91DD-ED75440F82D7}" srcOrd="0" destOrd="0" presId="urn:microsoft.com/office/officeart/2005/8/layout/hierarchy2"/>
    <dgm:cxn modelId="{D4D514E9-E074-4F62-8634-EC583C44D13D}" type="presParOf" srcId="{9BCE1CA0-4569-4037-BCA7-5F960B19C8E7}" destId="{DA441A78-9A2A-4A74-A5A4-250AC0D81F85}" srcOrd="1" destOrd="0" presId="urn:microsoft.com/office/officeart/2005/8/layout/hierarchy2"/>
    <dgm:cxn modelId="{E2CEF3B8-A3BA-4DC1-918A-8F09D187ED73}" type="presParOf" srcId="{DA441A78-9A2A-4A74-A5A4-250AC0D81F85}" destId="{A818847E-A3BB-4A74-8EEC-54D94C4023F6}" srcOrd="0" destOrd="0" presId="urn:microsoft.com/office/officeart/2005/8/layout/hierarchy2"/>
    <dgm:cxn modelId="{AAEE1120-07E9-456A-A657-9D1CD01EB2F9}" type="presParOf" srcId="{A818847E-A3BB-4A74-8EEC-54D94C4023F6}" destId="{3CB5968E-B0ED-481D-ADF5-A8D93D4BDAA9}" srcOrd="0" destOrd="0" presId="urn:microsoft.com/office/officeart/2005/8/layout/hierarchy2"/>
    <dgm:cxn modelId="{77B79BE4-F686-4229-9CF8-036FCB633BE0}" type="presParOf" srcId="{DA441A78-9A2A-4A74-A5A4-250AC0D81F85}" destId="{370E0CDA-FD24-4A7D-8543-5DE22A5D2125}" srcOrd="1" destOrd="0" presId="urn:microsoft.com/office/officeart/2005/8/layout/hierarchy2"/>
    <dgm:cxn modelId="{13CD39F8-04F5-499B-9DE9-FA976EF71602}" type="presParOf" srcId="{370E0CDA-FD24-4A7D-8543-5DE22A5D2125}" destId="{8C76A7C0-8A00-456B-91E3-B12BA7712CB3}" srcOrd="0" destOrd="0" presId="urn:microsoft.com/office/officeart/2005/8/layout/hierarchy2"/>
    <dgm:cxn modelId="{9D25CCC8-E5FB-49A2-9FFF-3D7BB96B362B}" type="presParOf" srcId="{370E0CDA-FD24-4A7D-8543-5DE22A5D2125}" destId="{34443F73-1AA0-49CB-ADB5-6C5C7744A250}" srcOrd="1" destOrd="0" presId="urn:microsoft.com/office/officeart/2005/8/layout/hierarchy2"/>
    <dgm:cxn modelId="{5EC41607-EB80-4456-ACE5-B010C9E4D372}" type="presParOf" srcId="{34443F73-1AA0-49CB-ADB5-6C5C7744A250}" destId="{F7F94F68-6765-49B1-B9B8-4F8547F9B9AE}" srcOrd="0" destOrd="0" presId="urn:microsoft.com/office/officeart/2005/8/layout/hierarchy2"/>
    <dgm:cxn modelId="{A7AF412E-B017-4409-B032-DB02D20BB689}" type="presParOf" srcId="{F7F94F68-6765-49B1-B9B8-4F8547F9B9AE}" destId="{A1F8622E-BC14-4CB3-BA25-EBEDC087F8D5}" srcOrd="0" destOrd="0" presId="urn:microsoft.com/office/officeart/2005/8/layout/hierarchy2"/>
    <dgm:cxn modelId="{98661FE0-DF5D-4A87-9B4C-7D03A4E25350}" type="presParOf" srcId="{34443F73-1AA0-49CB-ADB5-6C5C7744A250}" destId="{F0333B71-A757-4158-B42C-7B3E2AE454C3}" srcOrd="1" destOrd="0" presId="urn:microsoft.com/office/officeart/2005/8/layout/hierarchy2"/>
    <dgm:cxn modelId="{843040D6-5AC9-41BD-9BA3-BE19D221011E}" type="presParOf" srcId="{F0333B71-A757-4158-B42C-7B3E2AE454C3}" destId="{566EABC7-E543-4329-9BB4-9C63980821D7}" srcOrd="0" destOrd="0" presId="urn:microsoft.com/office/officeart/2005/8/layout/hierarchy2"/>
    <dgm:cxn modelId="{1CBB3839-6717-4D01-B5CE-EC5F4A2FEDC8}" type="presParOf" srcId="{F0333B71-A757-4158-B42C-7B3E2AE454C3}" destId="{C6794B0A-3393-44FA-A7F8-FBE49AD23F84}" srcOrd="1" destOrd="0" presId="urn:microsoft.com/office/officeart/2005/8/layout/hierarchy2"/>
    <dgm:cxn modelId="{1D0745DE-5E17-41BF-9466-31EDC2E3810F}" type="presParOf" srcId="{34443F73-1AA0-49CB-ADB5-6C5C7744A250}" destId="{6476E625-DC76-4E1E-B0B0-A86D567FEA37}" srcOrd="2" destOrd="0" presId="urn:microsoft.com/office/officeart/2005/8/layout/hierarchy2"/>
    <dgm:cxn modelId="{D02E39B9-8701-4555-ABC5-35326F3D9686}" type="presParOf" srcId="{6476E625-DC76-4E1E-B0B0-A86D567FEA37}" destId="{919EC333-3316-4BF1-B0D5-4C63A7E3056A}" srcOrd="0" destOrd="0" presId="urn:microsoft.com/office/officeart/2005/8/layout/hierarchy2"/>
    <dgm:cxn modelId="{121A4625-02C3-495C-86EA-D7D40984CB3C}" type="presParOf" srcId="{34443F73-1AA0-49CB-ADB5-6C5C7744A250}" destId="{90F6ACB6-7DB1-4AAA-8AA9-9443CF8A300C}" srcOrd="3" destOrd="0" presId="urn:microsoft.com/office/officeart/2005/8/layout/hierarchy2"/>
    <dgm:cxn modelId="{0B36FD20-D286-4C9D-84B1-B0FDFB50332C}" type="presParOf" srcId="{90F6ACB6-7DB1-4AAA-8AA9-9443CF8A300C}" destId="{BB2272FA-6555-435B-A45D-27336004A5B1}" srcOrd="0" destOrd="0" presId="urn:microsoft.com/office/officeart/2005/8/layout/hierarchy2"/>
    <dgm:cxn modelId="{47BD281E-BE22-4E41-90F7-31AD9CEFC6A9}" type="presParOf" srcId="{90F6ACB6-7DB1-4AAA-8AA9-9443CF8A300C}" destId="{7F0BDDAB-8818-49C1-9985-1809936863BA}" srcOrd="1" destOrd="0" presId="urn:microsoft.com/office/officeart/2005/8/layout/hierarchy2"/>
    <dgm:cxn modelId="{7F501605-74C7-4DE2-BC1E-544893CBF138}" type="presParOf" srcId="{DA441A78-9A2A-4A74-A5A4-250AC0D81F85}" destId="{19899E2B-FA9E-403C-B273-9697FE0E89F4}" srcOrd="2" destOrd="0" presId="urn:microsoft.com/office/officeart/2005/8/layout/hierarchy2"/>
    <dgm:cxn modelId="{E1B654F0-5BF7-40FA-A871-339C18F59CCB}" type="presParOf" srcId="{19899E2B-FA9E-403C-B273-9697FE0E89F4}" destId="{A0E56B03-83E5-43FE-9DCF-674DDD58DDFA}" srcOrd="0" destOrd="0" presId="urn:microsoft.com/office/officeart/2005/8/layout/hierarchy2"/>
    <dgm:cxn modelId="{6CD07B47-45ED-4262-A7FC-B79A9F753242}" type="presParOf" srcId="{DA441A78-9A2A-4A74-A5A4-250AC0D81F85}" destId="{42C2D09D-46C6-4E13-BF85-48714387FA1A}" srcOrd="3" destOrd="0" presId="urn:microsoft.com/office/officeart/2005/8/layout/hierarchy2"/>
    <dgm:cxn modelId="{E9B10B4A-228A-48CD-BC23-99915CEA4ED9}" type="presParOf" srcId="{42C2D09D-46C6-4E13-BF85-48714387FA1A}" destId="{8A370BFD-81AB-4107-AAF5-F8C7C389D26D}" srcOrd="0" destOrd="0" presId="urn:microsoft.com/office/officeart/2005/8/layout/hierarchy2"/>
    <dgm:cxn modelId="{8FD9265C-7449-413F-B93C-8FA12919F3D5}" type="presParOf" srcId="{42C2D09D-46C6-4E13-BF85-48714387FA1A}" destId="{8D0FD27A-2105-4B6C-9998-E2C8BB9C7EAD}" srcOrd="1" destOrd="0" presId="urn:microsoft.com/office/officeart/2005/8/layout/hierarchy2"/>
    <dgm:cxn modelId="{1F4C55E8-1498-48F9-94D8-0F27C1A2D318}" type="presParOf" srcId="{8D0FD27A-2105-4B6C-9998-E2C8BB9C7EAD}" destId="{CA0D5F40-1CCF-4865-A054-4987521592AB}" srcOrd="0" destOrd="0" presId="urn:microsoft.com/office/officeart/2005/8/layout/hierarchy2"/>
    <dgm:cxn modelId="{8A142D39-8F34-48B3-9C58-D9C7E806590C}" type="presParOf" srcId="{CA0D5F40-1CCF-4865-A054-4987521592AB}" destId="{C0E92193-5373-4B35-BD49-42E76FA4D47C}" srcOrd="0" destOrd="0" presId="urn:microsoft.com/office/officeart/2005/8/layout/hierarchy2"/>
    <dgm:cxn modelId="{C323FDE7-F0BE-4EA2-981B-169A050073A3}" type="presParOf" srcId="{8D0FD27A-2105-4B6C-9998-E2C8BB9C7EAD}" destId="{95DF8C79-E95E-4AA5-A040-A610464EF3EC}" srcOrd="1" destOrd="0" presId="urn:microsoft.com/office/officeart/2005/8/layout/hierarchy2"/>
    <dgm:cxn modelId="{B3C4ECF3-FFBC-4287-B327-352059EB2429}" type="presParOf" srcId="{95DF8C79-E95E-4AA5-A040-A610464EF3EC}" destId="{1D877666-56C8-42CD-844E-A8A09D2E7F35}" srcOrd="0" destOrd="0" presId="urn:microsoft.com/office/officeart/2005/8/layout/hierarchy2"/>
    <dgm:cxn modelId="{D475A373-FF2C-4E2D-B3E7-AC7E464B13A1}" type="presParOf" srcId="{95DF8C79-E95E-4AA5-A040-A610464EF3EC}" destId="{04FD2C10-F60F-43D4-A847-98B4571ED327}" srcOrd="1" destOrd="0" presId="urn:microsoft.com/office/officeart/2005/8/layout/hierarchy2"/>
    <dgm:cxn modelId="{C19962DA-3434-4DC4-96D8-8AB0A0176AAF}" type="presParOf" srcId="{8D0FD27A-2105-4B6C-9998-E2C8BB9C7EAD}" destId="{E248AFDD-F7AD-443A-BDA4-988EDD3B1B42}" srcOrd="2" destOrd="0" presId="urn:microsoft.com/office/officeart/2005/8/layout/hierarchy2"/>
    <dgm:cxn modelId="{59168889-15B4-40F6-9656-7D528A0ED6BF}" type="presParOf" srcId="{E248AFDD-F7AD-443A-BDA4-988EDD3B1B42}" destId="{8BD15E7E-FE6A-43AE-BB68-2E6244D09311}" srcOrd="0" destOrd="0" presId="urn:microsoft.com/office/officeart/2005/8/layout/hierarchy2"/>
    <dgm:cxn modelId="{CE5968C7-F160-4CFB-8E23-4D1654C007DF}" type="presParOf" srcId="{8D0FD27A-2105-4B6C-9998-E2C8BB9C7EAD}" destId="{FA57241A-5C2A-4911-A94A-7B8CB820D78B}" srcOrd="3" destOrd="0" presId="urn:microsoft.com/office/officeart/2005/8/layout/hierarchy2"/>
    <dgm:cxn modelId="{85ADDF0B-5AD9-48A0-9EAA-65E7501CDFA4}" type="presParOf" srcId="{FA57241A-5C2A-4911-A94A-7B8CB820D78B}" destId="{607FDC37-4905-4987-BE6F-DA0AA34E4A39}" srcOrd="0" destOrd="0" presId="urn:microsoft.com/office/officeart/2005/8/layout/hierarchy2"/>
    <dgm:cxn modelId="{2F18C9B2-0F7D-45A9-B16E-FF412F65E4B5}" type="presParOf" srcId="{FA57241A-5C2A-4911-A94A-7B8CB820D78B}" destId="{2190C4F8-6E0E-4840-AEB7-A9DE582CDFF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A22A5-27BD-4BE3-86E3-C63570188CCB}">
      <dsp:nvSpPr>
        <dsp:cNvPr id="0" name=""/>
        <dsp:cNvSpPr/>
      </dsp:nvSpPr>
      <dsp:spPr>
        <a:xfrm>
          <a:off x="0" y="43041"/>
          <a:ext cx="8520415" cy="719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Background</a:t>
          </a:r>
        </a:p>
      </dsp:txBody>
      <dsp:txXfrm>
        <a:off x="35125" y="78166"/>
        <a:ext cx="8450165" cy="649299"/>
      </dsp:txXfrm>
    </dsp:sp>
    <dsp:sp modelId="{FC6A4E63-AE7C-4EAC-89D3-02B1271239E6}">
      <dsp:nvSpPr>
        <dsp:cNvPr id="0" name=""/>
        <dsp:cNvSpPr/>
      </dsp:nvSpPr>
      <dsp:spPr>
        <a:xfrm>
          <a:off x="0" y="762591"/>
          <a:ext cx="8520415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Problem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Project Statement &amp; Issues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State-of-the-Art Technology &amp; Needs</a:t>
          </a:r>
        </a:p>
      </dsp:txBody>
      <dsp:txXfrm>
        <a:off x="0" y="762591"/>
        <a:ext cx="8520415" cy="1210950"/>
      </dsp:txXfrm>
    </dsp:sp>
    <dsp:sp modelId="{3CB2E8E0-C447-4F33-9873-7EBDFF672A64}">
      <dsp:nvSpPr>
        <dsp:cNvPr id="0" name=""/>
        <dsp:cNvSpPr/>
      </dsp:nvSpPr>
      <dsp:spPr>
        <a:xfrm>
          <a:off x="0" y="1973541"/>
          <a:ext cx="8520415" cy="719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Design</a:t>
          </a:r>
        </a:p>
      </dsp:txBody>
      <dsp:txXfrm>
        <a:off x="35125" y="2008666"/>
        <a:ext cx="8450165" cy="649299"/>
      </dsp:txXfrm>
    </dsp:sp>
    <dsp:sp modelId="{2DA90C03-FF77-4D1A-94E5-BA2C24FB6424}">
      <dsp:nvSpPr>
        <dsp:cNvPr id="0" name=""/>
        <dsp:cNvSpPr/>
      </dsp:nvSpPr>
      <dsp:spPr>
        <a:xfrm>
          <a:off x="0" y="2693091"/>
          <a:ext cx="8520415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Concept Selection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Technical Analysis</a:t>
          </a:r>
        </a:p>
      </dsp:txBody>
      <dsp:txXfrm>
        <a:off x="0" y="2693091"/>
        <a:ext cx="8520415" cy="791774"/>
      </dsp:txXfrm>
    </dsp:sp>
    <dsp:sp modelId="{6D6CAE18-1DD2-4FE6-B4DB-4F41E3FBC49B}">
      <dsp:nvSpPr>
        <dsp:cNvPr id="0" name=""/>
        <dsp:cNvSpPr/>
      </dsp:nvSpPr>
      <dsp:spPr>
        <a:xfrm>
          <a:off x="0" y="3484866"/>
          <a:ext cx="8520415" cy="719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Moving Forward</a:t>
          </a:r>
        </a:p>
      </dsp:txBody>
      <dsp:txXfrm>
        <a:off x="35125" y="3519991"/>
        <a:ext cx="8450165" cy="649299"/>
      </dsp:txXfrm>
    </dsp:sp>
    <dsp:sp modelId="{45D22927-3E94-4895-A458-A83C54CD0BDE}">
      <dsp:nvSpPr>
        <dsp:cNvPr id="0" name=""/>
        <dsp:cNvSpPr/>
      </dsp:nvSpPr>
      <dsp:spPr>
        <a:xfrm>
          <a:off x="0" y="4204416"/>
          <a:ext cx="8520415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Project Plan</a:t>
          </a:r>
        </a:p>
      </dsp:txBody>
      <dsp:txXfrm>
        <a:off x="0" y="4204416"/>
        <a:ext cx="8520415" cy="49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C3816-49D1-4DDC-91DD-ED75440F82D7}">
      <dsp:nvSpPr>
        <dsp:cNvPr id="0" name=""/>
        <dsp:cNvSpPr/>
      </dsp:nvSpPr>
      <dsp:spPr>
        <a:xfrm>
          <a:off x="507173" y="1834395"/>
          <a:ext cx="2125496" cy="10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Autonomous Vehicle</a:t>
          </a:r>
        </a:p>
      </dsp:txBody>
      <dsp:txXfrm>
        <a:off x="538300" y="1865522"/>
        <a:ext cx="2063242" cy="1000494"/>
      </dsp:txXfrm>
    </dsp:sp>
    <dsp:sp modelId="{A818847E-A3BB-4A74-8EEC-54D94C4023F6}">
      <dsp:nvSpPr>
        <dsp:cNvPr id="0" name=""/>
        <dsp:cNvSpPr/>
      </dsp:nvSpPr>
      <dsp:spPr>
        <a:xfrm rot="18289469">
          <a:off x="2313370" y="1734474"/>
          <a:ext cx="148879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88795" y="20214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20548" y="1717469"/>
        <a:ext cx="74439" cy="74439"/>
      </dsp:txXfrm>
    </dsp:sp>
    <dsp:sp modelId="{8C76A7C0-8A00-456B-91E3-B12BA7712CB3}">
      <dsp:nvSpPr>
        <dsp:cNvPr id="0" name=""/>
        <dsp:cNvSpPr/>
      </dsp:nvSpPr>
      <dsp:spPr>
        <a:xfrm>
          <a:off x="3482867" y="612235"/>
          <a:ext cx="2125496" cy="10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Measurement</a:t>
          </a:r>
        </a:p>
      </dsp:txBody>
      <dsp:txXfrm>
        <a:off x="3513994" y="643362"/>
        <a:ext cx="2063242" cy="1000494"/>
      </dsp:txXfrm>
    </dsp:sp>
    <dsp:sp modelId="{F7F94F68-6765-49B1-B9B8-4F8547F9B9AE}">
      <dsp:nvSpPr>
        <dsp:cNvPr id="0" name=""/>
        <dsp:cNvSpPr/>
      </dsp:nvSpPr>
      <dsp:spPr>
        <a:xfrm rot="19457599">
          <a:off x="5509951" y="817854"/>
          <a:ext cx="104702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47022" y="20214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07287" y="811893"/>
        <a:ext cx="52351" cy="52351"/>
      </dsp:txXfrm>
    </dsp:sp>
    <dsp:sp modelId="{566EABC7-E543-4329-9BB4-9C63980821D7}">
      <dsp:nvSpPr>
        <dsp:cNvPr id="0" name=""/>
        <dsp:cNvSpPr/>
      </dsp:nvSpPr>
      <dsp:spPr>
        <a:xfrm>
          <a:off x="6458561" y="1155"/>
          <a:ext cx="2125496" cy="10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What to Measure</a:t>
          </a:r>
        </a:p>
      </dsp:txBody>
      <dsp:txXfrm>
        <a:off x="6489688" y="32282"/>
        <a:ext cx="2063242" cy="1000494"/>
      </dsp:txXfrm>
    </dsp:sp>
    <dsp:sp modelId="{6476E625-DC76-4E1E-B0B0-A86D567FEA37}">
      <dsp:nvSpPr>
        <dsp:cNvPr id="0" name=""/>
        <dsp:cNvSpPr/>
      </dsp:nvSpPr>
      <dsp:spPr>
        <a:xfrm rot="2142401">
          <a:off x="5509951" y="1428934"/>
          <a:ext cx="104702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47022" y="20214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07287" y="1422973"/>
        <a:ext cx="52351" cy="52351"/>
      </dsp:txXfrm>
    </dsp:sp>
    <dsp:sp modelId="{BB2272FA-6555-435B-A45D-27336004A5B1}">
      <dsp:nvSpPr>
        <dsp:cNvPr id="0" name=""/>
        <dsp:cNvSpPr/>
      </dsp:nvSpPr>
      <dsp:spPr>
        <a:xfrm>
          <a:off x="6458561" y="1223315"/>
          <a:ext cx="2125496" cy="10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Measure</a:t>
          </a:r>
        </a:p>
      </dsp:txBody>
      <dsp:txXfrm>
        <a:off x="6489688" y="1254442"/>
        <a:ext cx="2063242" cy="1000494"/>
      </dsp:txXfrm>
    </dsp:sp>
    <dsp:sp modelId="{19899E2B-FA9E-403C-B273-9697FE0E89F4}">
      <dsp:nvSpPr>
        <dsp:cNvPr id="0" name=""/>
        <dsp:cNvSpPr/>
      </dsp:nvSpPr>
      <dsp:spPr>
        <a:xfrm rot="3310531">
          <a:off x="2313370" y="2956634"/>
          <a:ext cx="148879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88795" y="20214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20548" y="2939629"/>
        <a:ext cx="74439" cy="74439"/>
      </dsp:txXfrm>
    </dsp:sp>
    <dsp:sp modelId="{8A370BFD-81AB-4107-AAF5-F8C7C389D26D}">
      <dsp:nvSpPr>
        <dsp:cNvPr id="0" name=""/>
        <dsp:cNvSpPr/>
      </dsp:nvSpPr>
      <dsp:spPr>
        <a:xfrm>
          <a:off x="3482867" y="3056555"/>
          <a:ext cx="2125496" cy="10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Train Evasion</a:t>
          </a:r>
        </a:p>
      </dsp:txBody>
      <dsp:txXfrm>
        <a:off x="3513994" y="3087682"/>
        <a:ext cx="2063242" cy="1000494"/>
      </dsp:txXfrm>
    </dsp:sp>
    <dsp:sp modelId="{CA0D5F40-1CCF-4865-A054-4987521592AB}">
      <dsp:nvSpPr>
        <dsp:cNvPr id="0" name=""/>
        <dsp:cNvSpPr/>
      </dsp:nvSpPr>
      <dsp:spPr>
        <a:xfrm rot="19457599">
          <a:off x="5509951" y="3262174"/>
          <a:ext cx="104702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47022" y="20214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07287" y="3256214"/>
        <a:ext cx="52351" cy="52351"/>
      </dsp:txXfrm>
    </dsp:sp>
    <dsp:sp modelId="{1D877666-56C8-42CD-844E-A8A09D2E7F35}">
      <dsp:nvSpPr>
        <dsp:cNvPr id="0" name=""/>
        <dsp:cNvSpPr/>
      </dsp:nvSpPr>
      <dsp:spPr>
        <a:xfrm>
          <a:off x="6458561" y="2445475"/>
          <a:ext cx="2125496" cy="10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Trigger</a:t>
          </a:r>
          <a:endParaRPr lang="en-US" sz="2700" kern="1200" dirty="0"/>
        </a:p>
      </dsp:txBody>
      <dsp:txXfrm>
        <a:off x="6489688" y="2476602"/>
        <a:ext cx="2063242" cy="1000494"/>
      </dsp:txXfrm>
    </dsp:sp>
    <dsp:sp modelId="{E248AFDD-F7AD-443A-BDA4-988EDD3B1B42}">
      <dsp:nvSpPr>
        <dsp:cNvPr id="0" name=""/>
        <dsp:cNvSpPr/>
      </dsp:nvSpPr>
      <dsp:spPr>
        <a:xfrm rot="2142401">
          <a:off x="5509951" y="3873254"/>
          <a:ext cx="104702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47022" y="20214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07287" y="3867294"/>
        <a:ext cx="52351" cy="52351"/>
      </dsp:txXfrm>
    </dsp:sp>
    <dsp:sp modelId="{607FDC37-4905-4987-BE6F-DA0AA34E4A39}">
      <dsp:nvSpPr>
        <dsp:cNvPr id="0" name=""/>
        <dsp:cNvSpPr/>
      </dsp:nvSpPr>
      <dsp:spPr>
        <a:xfrm>
          <a:off x="6458561" y="3667635"/>
          <a:ext cx="2125496" cy="10627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Mechanism</a:t>
          </a:r>
        </a:p>
      </dsp:txBody>
      <dsp:txXfrm>
        <a:off x="6489688" y="3698762"/>
        <a:ext cx="2063242" cy="1000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63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Brandon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4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Brandon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48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Brandon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0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Brandon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34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92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8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27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4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0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1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23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4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71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95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9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56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441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25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1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7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Omar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1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8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5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8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Anthony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07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4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90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Anthony</a:t>
            </a:r>
          </a:p>
          <a:p>
            <a:r>
              <a:rPr lang="en-US" dirty="0"/>
              <a:t>*****RETURN TO THIS SLIDE WHEN PRESENTATION IS OVER********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50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Marcin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0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Marcin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Marcin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7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Marcin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0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71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Brandon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61DC2-A28F-4C81-9966-8D7B3191D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3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465" y="0"/>
            <a:ext cx="9103360" cy="68275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65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  <p:sldLayoutId id="2147483806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6.wdp"/><Relationship Id="rId5" Type="http://schemas.openxmlformats.org/officeDocument/2006/relationships/image" Target="../media/image50.png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9.wdp"/><Relationship Id="rId5" Type="http://schemas.openxmlformats.org/officeDocument/2006/relationships/image" Target="../media/image53.png"/><Relationship Id="rId4" Type="http://schemas.microsoft.com/office/2007/relationships/hdphoto" Target="../media/hdphoto8.wd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2.wdp"/><Relationship Id="rId5" Type="http://schemas.openxmlformats.org/officeDocument/2006/relationships/image" Target="../media/image56.png"/><Relationship Id="rId4" Type="http://schemas.microsoft.com/office/2007/relationships/hdphoto" Target="../media/hdphoto1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1.png"/><Relationship Id="rId5" Type="http://schemas.openxmlformats.org/officeDocument/2006/relationships/image" Target="../media/image60.gif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5.png"/><Relationship Id="rId4" Type="http://schemas.microsoft.com/office/2007/relationships/hdphoto" Target="../media/hdphoto13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otechnik.com/Linear-Rod-With-Return-Spring/linear-rod-ret-spr.html" TargetMode="External"/><Relationship Id="rId2" Type="http://schemas.openxmlformats.org/officeDocument/2006/relationships/hyperlink" Target="https://commons.wikimedia.org/w/index.php?curid=3440945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micro-epsilon.com/displacement-position-sensors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2764594" TargetMode="External"/><Relationship Id="rId2" Type="http://schemas.openxmlformats.org/officeDocument/2006/relationships/hyperlink" Target="https://www.micro-epsilon.com/displacement-position-sensors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machinedesign.com/sensors/proximity-sensors-compared-inductive-capacitive-photoelectric-and-ultrasonic#menu" TargetMode="External"/><Relationship Id="rId4" Type="http://schemas.openxmlformats.org/officeDocument/2006/relationships/hyperlink" Target="http://clipartmag.com/train-track-clipar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Omar Aziz, Noah Bolzoni, Brandon Castro, </a:t>
            </a:r>
          </a:p>
          <a:p>
            <a:pPr>
              <a:lnSpc>
                <a:spcPct val="100000"/>
              </a:lnSpc>
            </a:pPr>
            <a:r>
              <a:rPr lang="en-US" dirty="0"/>
              <a:t>Anthony Lucero, Sean Maggio, Marcin </a:t>
            </a:r>
            <a:r>
              <a:rPr lang="en-US" dirty="0" err="1"/>
              <a:t>Wisniowski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Advised by: Professor Connington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October 10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Phase 1 Presentation</a:t>
            </a:r>
          </a:p>
          <a:p>
            <a:r>
              <a:rPr lang="en-US" dirty="0"/>
              <a:t>Senior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Autonomous Subway Inspection Vehicle</a:t>
            </a:r>
          </a:p>
        </p:txBody>
      </p:sp>
    </p:spTree>
    <p:extLst>
      <p:ext uri="{BB962C8B-B14F-4D97-AF65-F5344CB8AC3E}">
        <p14:creationId xmlns:p14="http://schemas.microsoft.com/office/powerpoint/2010/main" val="321680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918E-E82D-4E66-9113-D2C9FE9C60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17789" y="5563218"/>
            <a:ext cx="5791808" cy="235633"/>
          </a:xfrm>
        </p:spPr>
        <p:txBody>
          <a:bodyPr/>
          <a:lstStyle/>
          <a:p>
            <a:r>
              <a:rPr lang="en-US" sz="1400" dirty="0"/>
              <a:t>Sensing Equipment</a:t>
            </a:r>
          </a:p>
          <a:p>
            <a:r>
              <a:rPr lang="en-US" sz="1400" dirty="0"/>
              <a:t>(MTA, 2012)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State-of-the Art Technology - </a:t>
            </a:r>
            <a:r>
              <a:rPr lang="en-US" u="sng" dirty="0"/>
              <a:t>MTA Track Geometry Cars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A5BC47-E40E-4C1F-AAF5-46FA1BAB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557" y="1549838"/>
            <a:ext cx="5170272" cy="387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EB2BA8-6140-4C73-9F81-9C951847E3CE}"/>
              </a:ext>
            </a:extLst>
          </p:cNvPr>
          <p:cNvSpPr txBox="1">
            <a:spLocks/>
          </p:cNvSpPr>
          <p:nvPr/>
        </p:nvSpPr>
        <p:spPr>
          <a:xfrm>
            <a:off x="302605" y="2020148"/>
            <a:ext cx="5022430" cy="2937083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/>
            <a:r>
              <a:rPr lang="en-US" sz="2800" dirty="0"/>
              <a:t>High-tech sensors</a:t>
            </a:r>
          </a:p>
          <a:p>
            <a:pPr lvl="2" fontAlgn="base"/>
            <a:r>
              <a:rPr lang="en-US" sz="2400" dirty="0"/>
              <a:t>Electro-mechanical</a:t>
            </a:r>
          </a:p>
          <a:p>
            <a:pPr lvl="2" fontAlgn="base"/>
            <a:r>
              <a:rPr lang="en-US" sz="2400" dirty="0"/>
              <a:t>Inertial</a:t>
            </a:r>
          </a:p>
          <a:p>
            <a:pPr lvl="2" fontAlgn="base"/>
            <a:r>
              <a:rPr lang="en-US" sz="2400" dirty="0"/>
              <a:t>Laser</a:t>
            </a:r>
          </a:p>
          <a:p>
            <a:pPr lvl="1" fontAlgn="base"/>
            <a:r>
              <a:rPr lang="en-US" sz="2800" dirty="0"/>
              <a:t>Comprehensive analysis</a:t>
            </a:r>
          </a:p>
        </p:txBody>
      </p:sp>
    </p:spTree>
    <p:extLst>
      <p:ext uri="{BB962C8B-B14F-4D97-AF65-F5344CB8AC3E}">
        <p14:creationId xmlns:p14="http://schemas.microsoft.com/office/powerpoint/2010/main" val="363001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918E-E82D-4E66-9113-D2C9FE9C60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62622" y="5576348"/>
            <a:ext cx="5791808" cy="235633"/>
          </a:xfrm>
        </p:spPr>
        <p:txBody>
          <a:bodyPr/>
          <a:lstStyle/>
          <a:p>
            <a:r>
              <a:rPr lang="en-US" sz="1400" dirty="0"/>
              <a:t>UCF Mobile Railroad Cart</a:t>
            </a:r>
          </a:p>
          <a:p>
            <a:r>
              <a:rPr lang="en-US" sz="1400" dirty="0"/>
              <a:t>(University of Central Florida + FDOT, 2010)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299158"/>
            <a:ext cx="6649738" cy="2392195"/>
          </a:xfrm>
        </p:spPr>
        <p:txBody>
          <a:bodyPr/>
          <a:lstStyle/>
          <a:p>
            <a:pPr lvl="1" fontAlgn="base"/>
            <a:r>
              <a:rPr lang="en-US" sz="2800" dirty="0"/>
              <a:t>Research project</a:t>
            </a:r>
          </a:p>
          <a:p>
            <a:pPr lvl="1" fontAlgn="base"/>
            <a:r>
              <a:rPr lang="en-US" sz="2800" dirty="0"/>
              <a:t>Lasers, cameras to detect defects</a:t>
            </a:r>
          </a:p>
          <a:p>
            <a:pPr lvl="1" fontAlgn="base"/>
            <a:r>
              <a:rPr lang="en-US" sz="2800" dirty="0"/>
              <a:t>Machine learning &amp; computer vision</a:t>
            </a:r>
          </a:p>
          <a:p>
            <a:pPr lvl="2" fontAlgn="base"/>
            <a:r>
              <a:rPr lang="en-US" sz="2600" dirty="0"/>
              <a:t>Inconsistent results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State-of-the Art Technology – </a:t>
            </a:r>
            <a:r>
              <a:rPr lang="en-US" u="sng" dirty="0"/>
              <a:t>Central Florida Hi-Rail Truck Cameras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0F8A1B-D33F-4894-9116-AE32D70B1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57" b="3769"/>
          <a:stretch/>
        </p:blipFill>
        <p:spPr>
          <a:xfrm>
            <a:off x="7601176" y="1367971"/>
            <a:ext cx="3314700" cy="4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5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918E-E82D-4E66-9113-D2C9FE9C60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7679" y="5015562"/>
            <a:ext cx="5791808" cy="643314"/>
          </a:xfrm>
        </p:spPr>
        <p:txBody>
          <a:bodyPr/>
          <a:lstStyle/>
          <a:p>
            <a:r>
              <a:rPr lang="en-US" sz="1400" dirty="0"/>
              <a:t>MTA Subway Delays</a:t>
            </a:r>
          </a:p>
          <a:p>
            <a:r>
              <a:rPr lang="en-US" sz="1400" dirty="0"/>
              <a:t>(New York Magazine, 2016)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699130"/>
            <a:ext cx="5303716" cy="3459739"/>
          </a:xfrm>
        </p:spPr>
        <p:txBody>
          <a:bodyPr/>
          <a:lstStyle/>
          <a:p>
            <a:r>
              <a:rPr lang="en-US" sz="3600" dirty="0"/>
              <a:t>Societal Needs</a:t>
            </a:r>
          </a:p>
          <a:p>
            <a:pPr lvl="1"/>
            <a:r>
              <a:rPr lang="en-US" sz="3000" dirty="0"/>
              <a:t>Commuters need efficiency &amp; safety</a:t>
            </a:r>
          </a:p>
          <a:p>
            <a:pPr lvl="1"/>
            <a:r>
              <a:rPr lang="en-US" sz="3000" dirty="0"/>
              <a:t>Fewer delays &amp; inconveniences</a:t>
            </a:r>
          </a:p>
          <a:p>
            <a:pPr lvl="1"/>
            <a:r>
              <a:rPr lang="en-US" sz="3000" dirty="0"/>
              <a:t>Increased service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Needs</a:t>
            </a:r>
            <a:endParaRPr lang="en-US" u="sn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2" descr="Image result for mta delays">
            <a:extLst>
              <a:ext uri="{FF2B5EF4-FFF2-40B4-BE49-F238E27FC236}">
                <a16:creationId xmlns:a16="http://schemas.microsoft.com/office/drawing/2014/main" id="{32034062-A174-4D3F-9599-8A95AC33E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2" b="12562"/>
          <a:stretch/>
        </p:blipFill>
        <p:spPr bwMode="auto">
          <a:xfrm>
            <a:off x="6037679" y="2008682"/>
            <a:ext cx="5791808" cy="284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17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F534-CD21-43B9-88E3-47FD2ADB5C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CC547-1992-46DC-BCC2-78275AB17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709351"/>
            <a:ext cx="5933303" cy="4384542"/>
          </a:xfrm>
        </p:spPr>
        <p:txBody>
          <a:bodyPr/>
          <a:lstStyle/>
          <a:p>
            <a:r>
              <a:rPr lang="en-US" sz="3600" dirty="0"/>
              <a:t>Customer Needs</a:t>
            </a:r>
          </a:p>
          <a:p>
            <a:pPr lvl="1"/>
            <a:r>
              <a:rPr lang="en-US" sz="3000" dirty="0"/>
              <a:t>Cost-effective solution</a:t>
            </a:r>
          </a:p>
          <a:p>
            <a:pPr lvl="1"/>
            <a:r>
              <a:rPr lang="en-US" sz="3000" dirty="0"/>
              <a:t>Reliable measurements at higher frequency</a:t>
            </a:r>
          </a:p>
          <a:p>
            <a:pPr lvl="1"/>
            <a:r>
              <a:rPr lang="en-US" sz="3000" dirty="0"/>
              <a:t>Save space &amp; time</a:t>
            </a:r>
          </a:p>
          <a:p>
            <a:pPr lvl="1"/>
            <a:r>
              <a:rPr lang="en-US" sz="3000" dirty="0"/>
              <a:t>Increase efficiency</a:t>
            </a:r>
          </a:p>
          <a:p>
            <a:pPr lvl="1"/>
            <a:r>
              <a:rPr lang="en-US" sz="3000" dirty="0"/>
              <a:t>Increase revenue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0BF88-D7CE-42C1-AED6-B07CE28E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FE69-A044-47D8-8FF9-D10BF098C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Needs</a:t>
            </a:r>
          </a:p>
        </p:txBody>
      </p:sp>
      <p:pic>
        <p:nvPicPr>
          <p:cNvPr id="8194" name="Picture 2" descr="A general view of a New York City Subway sign.">
            <a:extLst>
              <a:ext uri="{FF2B5EF4-FFF2-40B4-BE49-F238E27FC236}">
                <a16:creationId xmlns:a16="http://schemas.microsoft.com/office/drawing/2014/main" id="{20FC1545-1161-445B-85E8-BA8EF017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24" y="1296794"/>
            <a:ext cx="3399063" cy="225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ATH Train Services Resumes in, Out of Hoboken After Track Condition Mucks Up Commute">
            <a:extLst>
              <a:ext uri="{FF2B5EF4-FFF2-40B4-BE49-F238E27FC236}">
                <a16:creationId xmlns:a16="http://schemas.microsoft.com/office/drawing/2014/main" id="{51ED3937-CF3F-49DD-8BDE-C1EAFA9D7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4"/>
          <a:stretch/>
        </p:blipFill>
        <p:spPr bwMode="auto">
          <a:xfrm>
            <a:off x="7689124" y="3641776"/>
            <a:ext cx="3399063" cy="23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F9B1B-CF2F-460F-9D6D-BDEDAA5C63A5}"/>
              </a:ext>
            </a:extLst>
          </p:cNvPr>
          <p:cNvSpPr txBox="1"/>
          <p:nvPr/>
        </p:nvSpPr>
        <p:spPr>
          <a:xfrm>
            <a:off x="6890490" y="6073857"/>
            <a:ext cx="4996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MTA &amp; Path Trains</a:t>
            </a:r>
          </a:p>
        </p:txBody>
      </p:sp>
    </p:spTree>
    <p:extLst>
      <p:ext uri="{BB962C8B-B14F-4D97-AF65-F5344CB8AC3E}">
        <p14:creationId xmlns:p14="http://schemas.microsoft.com/office/powerpoint/2010/main" val="375956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</p:spTree>
    <p:extLst>
      <p:ext uri="{BB962C8B-B14F-4D97-AF65-F5344CB8AC3E}">
        <p14:creationId xmlns:p14="http://schemas.microsoft.com/office/powerpoint/2010/main" val="800527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59900-6831-4453-BD87-8DAAC175FA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Initial Concept Sketches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3BC95E1-DADD-402E-A58F-250667C9A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10"/>
          <a:stretch/>
        </p:blipFill>
        <p:spPr bwMode="auto">
          <a:xfrm rot="167404">
            <a:off x="6369565" y="1553721"/>
            <a:ext cx="2592819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079A8446-42AC-4ECC-B78B-F637278F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085">
            <a:off x="3445729" y="1553721"/>
            <a:ext cx="2592819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5451F1A-6D24-4765-8F3E-4E72B2D43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4" r="5315"/>
          <a:stretch/>
        </p:blipFill>
        <p:spPr bwMode="auto">
          <a:xfrm>
            <a:off x="9293401" y="1553721"/>
            <a:ext cx="2592819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BD75AD65-D173-4016-8770-FC3E9D0E7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153">
            <a:off x="302605" y="1557470"/>
            <a:ext cx="29051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16B59-AE95-48F5-A877-231F7EC44241}"/>
              </a:ext>
            </a:extLst>
          </p:cNvPr>
          <p:cNvSpPr txBox="1"/>
          <p:nvPr/>
        </p:nvSpPr>
        <p:spPr>
          <a:xfrm>
            <a:off x="818281" y="5754246"/>
            <a:ext cx="187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Autonomous </a:t>
            </a:r>
          </a:p>
          <a:p>
            <a:pPr algn="ctr"/>
            <a:r>
              <a:rPr lang="en-US" b="1" dirty="0"/>
              <a:t>(Self-propelled)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E5AE5-BBEB-45A4-9EE2-6D4CCF23566E}"/>
              </a:ext>
            </a:extLst>
          </p:cNvPr>
          <p:cNvSpPr txBox="1"/>
          <p:nvPr/>
        </p:nvSpPr>
        <p:spPr>
          <a:xfrm>
            <a:off x="3805252" y="5754245"/>
            <a:ext cx="187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Mounted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3B2E2-8155-461A-B5BF-1EEAEFF1A4CD}"/>
              </a:ext>
            </a:extLst>
          </p:cNvPr>
          <p:cNvSpPr txBox="1"/>
          <p:nvPr/>
        </p:nvSpPr>
        <p:spPr>
          <a:xfrm>
            <a:off x="6729088" y="5754245"/>
            <a:ext cx="187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Pulled/Pushed Cart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228A95-B5CE-4ED4-A154-9BE70F06F6D2}"/>
              </a:ext>
            </a:extLst>
          </p:cNvPr>
          <p:cNvSpPr txBox="1"/>
          <p:nvPr/>
        </p:nvSpPr>
        <p:spPr>
          <a:xfrm>
            <a:off x="9652924" y="5754244"/>
            <a:ext cx="187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Stationary Sensors</a:t>
            </a:r>
          </a:p>
        </p:txBody>
      </p:sp>
    </p:spTree>
    <p:extLst>
      <p:ext uri="{BB962C8B-B14F-4D97-AF65-F5344CB8AC3E}">
        <p14:creationId xmlns:p14="http://schemas.microsoft.com/office/powerpoint/2010/main" val="3007858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Method Selection Matrix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26F7C5-4DFD-49FA-A3F9-D60BC49DA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51932"/>
              </p:ext>
            </p:extLst>
          </p:nvPr>
        </p:nvGraphicFramePr>
        <p:xfrm>
          <a:off x="743793" y="1384183"/>
          <a:ext cx="10701235" cy="4771210"/>
        </p:xfrm>
        <a:graphic>
          <a:graphicData uri="http://schemas.openxmlformats.org/drawingml/2006/table">
            <a:tbl>
              <a:tblPr/>
              <a:tblGrid>
                <a:gridCol w="3001942">
                  <a:extLst>
                    <a:ext uri="{9D8B030D-6E8A-4147-A177-3AD203B41FA5}">
                      <a16:colId xmlns:a16="http://schemas.microsoft.com/office/drawing/2014/main" val="707073756"/>
                    </a:ext>
                  </a:extLst>
                </a:gridCol>
                <a:gridCol w="1606108">
                  <a:extLst>
                    <a:ext uri="{9D8B030D-6E8A-4147-A177-3AD203B41FA5}">
                      <a16:colId xmlns:a16="http://schemas.microsoft.com/office/drawing/2014/main" val="474092468"/>
                    </a:ext>
                  </a:extLst>
                </a:gridCol>
                <a:gridCol w="1812691">
                  <a:extLst>
                    <a:ext uri="{9D8B030D-6E8A-4147-A177-3AD203B41FA5}">
                      <a16:colId xmlns:a16="http://schemas.microsoft.com/office/drawing/2014/main" val="4169836778"/>
                    </a:ext>
                  </a:extLst>
                </a:gridCol>
                <a:gridCol w="2140247">
                  <a:extLst>
                    <a:ext uri="{9D8B030D-6E8A-4147-A177-3AD203B41FA5}">
                      <a16:colId xmlns:a16="http://schemas.microsoft.com/office/drawing/2014/main" val="198015510"/>
                    </a:ext>
                  </a:extLst>
                </a:gridCol>
                <a:gridCol w="2140247">
                  <a:extLst>
                    <a:ext uri="{9D8B030D-6E8A-4147-A177-3AD203B41FA5}">
                      <a16:colId xmlns:a16="http://schemas.microsoft.com/office/drawing/2014/main" val="2023227303"/>
                    </a:ext>
                  </a:extLst>
                </a:gridCol>
              </a:tblGrid>
              <a:tr h="24129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Selection Criteria</a:t>
                      </a:r>
                      <a:endParaRPr lang="en-US" sz="1800" b="1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Autonomous</a:t>
                      </a:r>
                      <a:endParaRPr lang="en-US" sz="1800" b="1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Car-Mounted</a:t>
                      </a:r>
                      <a:endParaRPr lang="en-US" sz="1800" b="1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Car-Dragged/ Pulled</a:t>
                      </a:r>
                      <a:endParaRPr lang="en-US" sz="1800" b="1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Stationary</a:t>
                      </a:r>
                      <a:endParaRPr lang="en-US" sz="1800" b="1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501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Requires System Modification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800" b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041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Ease of Use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705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Installation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606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Impact on Operations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606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 Cost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656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Moving Parts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US" sz="1800" b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314373"/>
                  </a:ext>
                </a:extLst>
              </a:tr>
              <a:tr h="16382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Unique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 b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955771"/>
                  </a:ext>
                </a:extLst>
              </a:tr>
              <a:tr h="241298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800" b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800" b="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437617"/>
                  </a:ext>
                </a:extLst>
              </a:tr>
              <a:tr h="241298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Rank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800" b="1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800" b="1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895024"/>
                  </a:ext>
                </a:extLst>
              </a:tr>
              <a:tr h="241298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Continue?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800" b="1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800" b="1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80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n-US" sz="1800" dirty="0">
                        <a:effectLst/>
                      </a:endParaRPr>
                    </a:p>
                  </a:txBody>
                  <a:tcPr marL="54775" marR="54775" marT="54775" marB="547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8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279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Method Selection Matrix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CB981F-9EAF-44AB-958A-6A442145E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70893"/>
              </p:ext>
            </p:extLst>
          </p:nvPr>
        </p:nvGraphicFramePr>
        <p:xfrm>
          <a:off x="569626" y="1316149"/>
          <a:ext cx="11317654" cy="5051342"/>
        </p:xfrm>
        <a:graphic>
          <a:graphicData uri="http://schemas.openxmlformats.org/drawingml/2006/table">
            <a:tbl>
              <a:tblPr/>
              <a:tblGrid>
                <a:gridCol w="3765652">
                  <a:extLst>
                    <a:ext uri="{9D8B030D-6E8A-4147-A177-3AD203B41FA5}">
                      <a16:colId xmlns:a16="http://schemas.microsoft.com/office/drawing/2014/main" val="2868817895"/>
                    </a:ext>
                  </a:extLst>
                </a:gridCol>
                <a:gridCol w="2069040">
                  <a:extLst>
                    <a:ext uri="{9D8B030D-6E8A-4147-A177-3AD203B41FA5}">
                      <a16:colId xmlns:a16="http://schemas.microsoft.com/office/drawing/2014/main" val="3808204352"/>
                    </a:ext>
                  </a:extLst>
                </a:gridCol>
                <a:gridCol w="931069">
                  <a:extLst>
                    <a:ext uri="{9D8B030D-6E8A-4147-A177-3AD203B41FA5}">
                      <a16:colId xmlns:a16="http://schemas.microsoft.com/office/drawing/2014/main" val="403874456"/>
                    </a:ext>
                  </a:extLst>
                </a:gridCol>
                <a:gridCol w="1841448">
                  <a:extLst>
                    <a:ext uri="{9D8B030D-6E8A-4147-A177-3AD203B41FA5}">
                      <a16:colId xmlns:a16="http://schemas.microsoft.com/office/drawing/2014/main" val="3668812751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1544936329"/>
                    </a:ext>
                  </a:extLst>
                </a:gridCol>
                <a:gridCol w="1717305">
                  <a:extLst>
                    <a:ext uri="{9D8B030D-6E8A-4147-A177-3AD203B41FA5}">
                      <a16:colId xmlns:a16="http://schemas.microsoft.com/office/drawing/2014/main" val="2984696099"/>
                    </a:ext>
                  </a:extLst>
                </a:gridCol>
              </a:tblGrid>
              <a:tr h="45842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</a:rPr>
                        <a:t>Design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</a:rPr>
                        <a:t>Autonomous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</a:rPr>
                        <a:t>Car-Mounted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05398"/>
                  </a:ext>
                </a:extLst>
              </a:tr>
              <a:tr h="376482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</a:rPr>
                        <a:t>Selection Criteria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</a:rPr>
                        <a:t>Weight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effectLst/>
                        </a:rPr>
                        <a:t>Rating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Weighted Score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effectLst/>
                        </a:rPr>
                        <a:t>Rating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Weighted Score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89697"/>
                  </a:ext>
                </a:extLst>
              </a:tr>
              <a:tr h="376482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Impact on Operations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25.00%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0.75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1.25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229461"/>
                  </a:ext>
                </a:extLst>
              </a:tr>
              <a:tr h="407772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Low Cost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20.00%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0.8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684358"/>
                  </a:ext>
                </a:extLst>
              </a:tr>
              <a:tr h="376482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Requires System Modification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15.00%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 dirty="0">
                          <a:solidFill>
                            <a:srgbClr val="000000"/>
                          </a:solidFill>
                          <a:effectLst/>
                        </a:rPr>
                        <a:t>0.75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 dirty="0">
                          <a:solidFill>
                            <a:srgbClr val="000000"/>
                          </a:solidFill>
                          <a:effectLst/>
                        </a:rPr>
                        <a:t>0.45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958653"/>
                  </a:ext>
                </a:extLst>
              </a:tr>
              <a:tr h="376482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Ease of Use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15.00%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0.45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0.45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804703"/>
                  </a:ext>
                </a:extLst>
              </a:tr>
              <a:tr h="376482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Installation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15.00%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 dirty="0">
                          <a:solidFill>
                            <a:srgbClr val="000000"/>
                          </a:solidFill>
                          <a:effectLst/>
                        </a:rPr>
                        <a:t>0.75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 dirty="0">
                          <a:solidFill>
                            <a:srgbClr val="000000"/>
                          </a:solidFill>
                          <a:effectLst/>
                        </a:rPr>
                        <a:t>0.15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282545"/>
                  </a:ext>
                </a:extLst>
              </a:tr>
              <a:tr h="376482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Moving Parts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5.00%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0.1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0.2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763998"/>
                  </a:ext>
                </a:extLst>
              </a:tr>
              <a:tr h="376482">
                <a:tc>
                  <a:txBody>
                    <a:bodyPr/>
                    <a:lstStyle/>
                    <a:p>
                      <a:pPr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Unique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5.00%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>
                          <a:solidFill>
                            <a:srgbClr val="000000"/>
                          </a:solidFill>
                          <a:effectLst/>
                        </a:rPr>
                        <a:t>0.25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200" i="1" u="sng" dirty="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236039"/>
                  </a:ext>
                </a:extLst>
              </a:tr>
              <a:tr h="407772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</a:rPr>
                        <a:t>Total Score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3.85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3.15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16042"/>
                  </a:ext>
                </a:extLst>
              </a:tr>
              <a:tr h="407772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Rank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627842"/>
                  </a:ext>
                </a:extLst>
              </a:tr>
              <a:tr h="407772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</a:rPr>
                        <a:t>Continue?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200" b="1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</a:p>
                  </a:txBody>
                  <a:tcPr marL="24282" marR="24282" marT="16188" marB="1618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959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57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Refining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DB806B-28B5-41F1-AE6F-192477FCD4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6058342"/>
              </p:ext>
            </p:extLst>
          </p:nvPr>
        </p:nvGraphicFramePr>
        <p:xfrm>
          <a:off x="1548795" y="1384183"/>
          <a:ext cx="9091231" cy="4731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0001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What to Measure – </a:t>
            </a:r>
            <a:r>
              <a:rPr lang="en-US" u="sng" dirty="0"/>
              <a:t>Definite Values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EE05C9B-DEBD-4EEE-BF24-68EC8F7E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10" y="1554688"/>
            <a:ext cx="7718192" cy="13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894CC94-496F-4580-8300-99A42B7D5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" t="2841"/>
          <a:stretch/>
        </p:blipFill>
        <p:spPr bwMode="auto">
          <a:xfrm>
            <a:off x="2439212" y="3429000"/>
            <a:ext cx="4162388" cy="25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D109E-675F-4BE8-963A-4556D412D45B}"/>
              </a:ext>
            </a:extLst>
          </p:cNvPr>
          <p:cNvSpPr txBox="1"/>
          <p:nvPr/>
        </p:nvSpPr>
        <p:spPr>
          <a:xfrm>
            <a:off x="8989515" y="2216745"/>
            <a:ext cx="20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Track Gauge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C0B21-F3C5-4F38-AFF9-9BADA69F2929}"/>
              </a:ext>
            </a:extLst>
          </p:cNvPr>
          <p:cNvSpPr txBox="1"/>
          <p:nvPr/>
        </p:nvSpPr>
        <p:spPr>
          <a:xfrm>
            <a:off x="8989515" y="4452371"/>
            <a:ext cx="20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Rail 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4EFB8-0013-46EB-9778-E77B2171F189}"/>
              </a:ext>
            </a:extLst>
          </p:cNvPr>
          <p:cNvSpPr txBox="1"/>
          <p:nvPr/>
        </p:nvSpPr>
        <p:spPr>
          <a:xfrm>
            <a:off x="2398265" y="5916426"/>
            <a:ext cx="20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513DF-4DDC-439F-9012-85CC9EA8C5D6}"/>
              </a:ext>
            </a:extLst>
          </p:cNvPr>
          <p:cNvSpPr txBox="1"/>
          <p:nvPr/>
        </p:nvSpPr>
        <p:spPr>
          <a:xfrm>
            <a:off x="4454000" y="5916426"/>
            <a:ext cx="20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82214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AB2783-E933-4C4E-950E-B52ED3FAD3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BCD189-422F-47AE-8E19-08E77114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CC270D0-7DCA-40B1-BC1E-81D0687FD7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712909"/>
              </p:ext>
            </p:extLst>
          </p:nvPr>
        </p:nvGraphicFramePr>
        <p:xfrm>
          <a:off x="1834204" y="1172987"/>
          <a:ext cx="8520415" cy="474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323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What to Measure – </a:t>
            </a:r>
            <a:r>
              <a:rPr lang="en-US" u="sng" dirty="0"/>
              <a:t>Possible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D109E-675F-4BE8-963A-4556D412D45B}"/>
              </a:ext>
            </a:extLst>
          </p:cNvPr>
          <p:cNvSpPr txBox="1"/>
          <p:nvPr/>
        </p:nvSpPr>
        <p:spPr>
          <a:xfrm>
            <a:off x="8989515" y="2216745"/>
            <a:ext cx="20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Crosslevel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C0B21-F3C5-4F38-AFF9-9BADA69F2929}"/>
              </a:ext>
            </a:extLst>
          </p:cNvPr>
          <p:cNvSpPr txBox="1"/>
          <p:nvPr/>
        </p:nvSpPr>
        <p:spPr>
          <a:xfrm>
            <a:off x="8989515" y="4452371"/>
            <a:ext cx="20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Curvature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513DF-4DDC-439F-9012-85CC9EA8C5D6}"/>
              </a:ext>
            </a:extLst>
          </p:cNvPr>
          <p:cNvSpPr txBox="1"/>
          <p:nvPr/>
        </p:nvSpPr>
        <p:spPr>
          <a:xfrm>
            <a:off x="139258" y="2128787"/>
            <a:ext cx="1074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Level Ground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478CBBA-EFFD-42F8-BBFE-1F51176D3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8439" r="18022" b="30786"/>
          <a:stretch/>
        </p:blipFill>
        <p:spPr bwMode="auto">
          <a:xfrm>
            <a:off x="1262743" y="1843315"/>
            <a:ext cx="6792686" cy="11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75C5504-0117-4F3D-8779-E1B15E907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44" y="3556115"/>
            <a:ext cx="7753883" cy="232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E748EC-AB19-4C00-92A1-470DCE551178}"/>
              </a:ext>
            </a:extLst>
          </p:cNvPr>
          <p:cNvCxnSpPr>
            <a:cxnSpLocks/>
          </p:cNvCxnSpPr>
          <p:nvPr/>
        </p:nvCxnSpPr>
        <p:spPr>
          <a:xfrm>
            <a:off x="794479" y="3015195"/>
            <a:ext cx="76357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EC9F7-B572-4706-978B-BF361BA9611C}"/>
              </a:ext>
            </a:extLst>
          </p:cNvPr>
          <p:cNvCxnSpPr/>
          <p:nvPr/>
        </p:nvCxnSpPr>
        <p:spPr>
          <a:xfrm>
            <a:off x="1074084" y="1868224"/>
            <a:ext cx="0" cy="1130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80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How to Measure – </a:t>
            </a:r>
            <a:r>
              <a:rPr lang="en-US" u="sng" dirty="0"/>
              <a:t>Gauge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3B475C-5FD4-48E6-807E-EF6C624D922F}"/>
              </a:ext>
            </a:extLst>
          </p:cNvPr>
          <p:cNvGrpSpPr/>
          <p:nvPr/>
        </p:nvGrpSpPr>
        <p:grpSpPr>
          <a:xfrm>
            <a:off x="1943928" y="1296731"/>
            <a:ext cx="2570336" cy="5030917"/>
            <a:chOff x="1261176" y="1296731"/>
            <a:chExt cx="2570336" cy="50309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55DA23-0256-437E-99A2-BB969F07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1176" y="1296731"/>
              <a:ext cx="2570336" cy="261518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5F049F-4E39-40AC-AD6B-BD2F2DDF3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8501" y="3800078"/>
              <a:ext cx="2491302" cy="252757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3D24E9-5B5D-45AD-9AFE-C03CBC2A7EA1}"/>
              </a:ext>
            </a:extLst>
          </p:cNvPr>
          <p:cNvSpPr txBox="1"/>
          <p:nvPr/>
        </p:nvSpPr>
        <p:spPr>
          <a:xfrm>
            <a:off x="301544" y="2127269"/>
            <a:ext cx="164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Chassis to Rail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D8781-3BE0-4355-B19E-05B4692A10CE}"/>
              </a:ext>
            </a:extLst>
          </p:cNvPr>
          <p:cNvSpPr txBox="1"/>
          <p:nvPr/>
        </p:nvSpPr>
        <p:spPr>
          <a:xfrm>
            <a:off x="301545" y="4586809"/>
            <a:ext cx="1669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Sensor to Sensor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1C205-9F5B-40AB-9B86-41C71177F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491" y="1384183"/>
            <a:ext cx="19431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37F8E8-4590-4B46-99AD-866AA59E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491" y="3591446"/>
            <a:ext cx="19621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5EA104-75E3-4B1A-95F5-2EDC37AC5F91}"/>
              </a:ext>
            </a:extLst>
          </p:cNvPr>
          <p:cNvCxnSpPr>
            <a:cxnSpLocks/>
          </p:cNvCxnSpPr>
          <p:nvPr/>
        </p:nvCxnSpPr>
        <p:spPr>
          <a:xfrm>
            <a:off x="5170230" y="1384183"/>
            <a:ext cx="0" cy="4845929"/>
          </a:xfrm>
          <a:prstGeom prst="line">
            <a:avLst/>
          </a:prstGeom>
          <a:ln>
            <a:solidFill>
              <a:srgbClr val="90152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805B6501-E2B5-45E8-8EE9-AEC5E4691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518" y="1455620"/>
            <a:ext cx="23526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88C5C7-AE11-454E-9674-E5082BAEA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793" y="4198482"/>
            <a:ext cx="24384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ABD1AC-42E5-4831-801F-299E40E9B739}"/>
              </a:ext>
            </a:extLst>
          </p:cNvPr>
          <p:cNvSpPr txBox="1"/>
          <p:nvPr/>
        </p:nvSpPr>
        <p:spPr>
          <a:xfrm>
            <a:off x="5922374" y="3081376"/>
            <a:ext cx="1642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Inductive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2300D-4CE6-4CFA-A6DD-9AEF5A22844A}"/>
              </a:ext>
            </a:extLst>
          </p:cNvPr>
          <p:cNvSpPr txBox="1"/>
          <p:nvPr/>
        </p:nvSpPr>
        <p:spPr>
          <a:xfrm>
            <a:off x="8861518" y="3074448"/>
            <a:ext cx="2358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Laser/Photoelectric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BDD0D-53E5-4D39-B020-7770462744A7}"/>
              </a:ext>
            </a:extLst>
          </p:cNvPr>
          <p:cNvSpPr txBox="1"/>
          <p:nvPr/>
        </p:nvSpPr>
        <p:spPr>
          <a:xfrm>
            <a:off x="5922374" y="5481767"/>
            <a:ext cx="1642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Capacitive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6C741B-AE59-4151-B14D-270572B1F5FC}"/>
              </a:ext>
            </a:extLst>
          </p:cNvPr>
          <p:cNvSpPr txBox="1"/>
          <p:nvPr/>
        </p:nvSpPr>
        <p:spPr>
          <a:xfrm>
            <a:off x="7838080" y="5481767"/>
            <a:ext cx="43138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LVIT or LVDT</a:t>
            </a:r>
          </a:p>
          <a:p>
            <a:pPr algn="ctr"/>
            <a:r>
              <a:rPr lang="en-US" sz="1600" i="1" dirty="0"/>
              <a:t>Linear Variable Inductance Transducer </a:t>
            </a:r>
          </a:p>
          <a:p>
            <a:pPr algn="ctr"/>
            <a:r>
              <a:rPr lang="en-US" sz="1600" i="1" dirty="0"/>
              <a:t>Linear Variable Differential Transformer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9E5B96-A756-4FED-A77B-BCA58466D79A}"/>
              </a:ext>
            </a:extLst>
          </p:cNvPr>
          <p:cNvCxnSpPr>
            <a:cxnSpLocks/>
          </p:cNvCxnSpPr>
          <p:nvPr/>
        </p:nvCxnSpPr>
        <p:spPr>
          <a:xfrm>
            <a:off x="5459682" y="3591446"/>
            <a:ext cx="6147102" cy="0"/>
          </a:xfrm>
          <a:prstGeom prst="line">
            <a:avLst/>
          </a:prstGeom>
          <a:ln>
            <a:solidFill>
              <a:srgbClr val="90152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47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How to Measure – </a:t>
            </a:r>
            <a:r>
              <a:rPr lang="en-US" u="sng" dirty="0"/>
              <a:t>Profile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A3E15A-BDC5-4142-89A1-C0420006392C}"/>
              </a:ext>
            </a:extLst>
          </p:cNvPr>
          <p:cNvGrpSpPr/>
          <p:nvPr/>
        </p:nvGrpSpPr>
        <p:grpSpPr>
          <a:xfrm>
            <a:off x="468281" y="1785438"/>
            <a:ext cx="3123578" cy="4611487"/>
            <a:chOff x="474258" y="1845203"/>
            <a:chExt cx="3123578" cy="461148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094578-2EFE-4FE9-A718-F588FFC55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69" r="8539" b="4316"/>
            <a:stretch/>
          </p:blipFill>
          <p:spPr>
            <a:xfrm>
              <a:off x="831790" y="1845203"/>
              <a:ext cx="2766046" cy="368858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35B8FB-7E83-4D17-8FA6-3281CF789E97}"/>
                </a:ext>
              </a:extLst>
            </p:cNvPr>
            <p:cNvSpPr txBox="1"/>
            <p:nvPr/>
          </p:nvSpPr>
          <p:spPr>
            <a:xfrm>
              <a:off x="474258" y="5533360"/>
              <a:ext cx="28331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Multiple points using </a:t>
              </a:r>
              <a:r>
                <a:rPr lang="en-US" u="sng" dirty="0"/>
                <a:t>Inductive, Capacitive, Photoelectric, or LVIT/LVDT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A94C8C-801C-49D0-AB81-6A4BE3C3821A}"/>
              </a:ext>
            </a:extLst>
          </p:cNvPr>
          <p:cNvGrpSpPr/>
          <p:nvPr/>
        </p:nvGrpSpPr>
        <p:grpSpPr>
          <a:xfrm>
            <a:off x="4677833" y="1435969"/>
            <a:ext cx="2925639" cy="4683957"/>
            <a:chOff x="4677833" y="1435969"/>
            <a:chExt cx="2925639" cy="46839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047F56-AF77-4148-8C0C-033C35CB6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76" r="6031" b="5641"/>
            <a:stretch/>
          </p:blipFill>
          <p:spPr>
            <a:xfrm>
              <a:off x="4967848" y="1435969"/>
              <a:ext cx="2635624" cy="403805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2C1141-64B6-41F3-885C-F6827007C54A}"/>
                </a:ext>
              </a:extLst>
            </p:cNvPr>
            <p:cNvSpPr txBox="1"/>
            <p:nvPr/>
          </p:nvSpPr>
          <p:spPr>
            <a:xfrm>
              <a:off x="4677833" y="5750594"/>
              <a:ext cx="2833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2D profile </a:t>
              </a:r>
              <a:r>
                <a:rPr lang="en-US" u="sng" dirty="0"/>
                <a:t>Laser Scanner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C3096A-E536-49A4-A226-03594CC46DB1}"/>
              </a:ext>
            </a:extLst>
          </p:cNvPr>
          <p:cNvGrpSpPr/>
          <p:nvPr/>
        </p:nvGrpSpPr>
        <p:grpSpPr>
          <a:xfrm>
            <a:off x="8621278" y="1435969"/>
            <a:ext cx="2901730" cy="4683105"/>
            <a:chOff x="8621278" y="1435969"/>
            <a:chExt cx="2901730" cy="468310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BCB74A-FCBA-4C8D-BE70-C78AE168B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458" t="7437" r="9349" b="5843"/>
            <a:stretch/>
          </p:blipFill>
          <p:spPr>
            <a:xfrm>
              <a:off x="8887385" y="1435969"/>
              <a:ext cx="2635623" cy="403805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3B95AC-4E46-4902-B710-895686FE3357}"/>
                </a:ext>
              </a:extLst>
            </p:cNvPr>
            <p:cNvSpPr txBox="1"/>
            <p:nvPr/>
          </p:nvSpPr>
          <p:spPr>
            <a:xfrm>
              <a:off x="8621278" y="5749742"/>
              <a:ext cx="2833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Camera</a:t>
              </a:r>
              <a:r>
                <a:rPr lang="en-US" dirty="0"/>
                <a:t> + 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899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How to Measure – </a:t>
            </a:r>
            <a:r>
              <a:rPr lang="en-US" u="sng" dirty="0"/>
              <a:t>Crosslevel &amp; Curvature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5EBCAA-EB01-4A17-9FB4-4A22B64C4801}"/>
              </a:ext>
            </a:extLst>
          </p:cNvPr>
          <p:cNvCxnSpPr>
            <a:cxnSpLocks/>
          </p:cNvCxnSpPr>
          <p:nvPr/>
        </p:nvCxnSpPr>
        <p:spPr>
          <a:xfrm>
            <a:off x="1522412" y="3429000"/>
            <a:ext cx="9144000" cy="0"/>
          </a:xfrm>
          <a:prstGeom prst="line">
            <a:avLst/>
          </a:prstGeom>
          <a:ln>
            <a:solidFill>
              <a:srgbClr val="90152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4F2D3B7-92AE-4743-935D-CF88D364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6" y="4096811"/>
            <a:ext cx="6011022" cy="19290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132F75-BBF6-4D03-9D47-4D6A758A0633}"/>
              </a:ext>
            </a:extLst>
          </p:cNvPr>
          <p:cNvSpPr/>
          <p:nvPr/>
        </p:nvSpPr>
        <p:spPr>
          <a:xfrm>
            <a:off x="7043328" y="3937927"/>
            <a:ext cx="46884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Sensor banks extend beyond chassis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from each bank compared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Similar sensors to gauge setup</a:t>
            </a:r>
          </a:p>
          <a:p>
            <a:pPr fontAlgn="base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OR:</a:t>
            </a:r>
          </a:p>
          <a:p>
            <a:pPr algn="ctr" fontAlgn="base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Angular acceleration data from accelerometer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BA040A-FA3F-439E-B956-80FC89EF3F6F}"/>
              </a:ext>
            </a:extLst>
          </p:cNvPr>
          <p:cNvSpPr txBox="1"/>
          <p:nvPr/>
        </p:nvSpPr>
        <p:spPr>
          <a:xfrm>
            <a:off x="5163069" y="3501296"/>
            <a:ext cx="1862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Curvature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E26026-63F8-498A-B097-D7C2B842B1A0}"/>
              </a:ext>
            </a:extLst>
          </p:cNvPr>
          <p:cNvSpPr txBox="1"/>
          <p:nvPr/>
        </p:nvSpPr>
        <p:spPr>
          <a:xfrm>
            <a:off x="5163068" y="1267820"/>
            <a:ext cx="1862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Crosslevel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841562-2FE2-4C12-B949-D481C9D58EFB}"/>
              </a:ext>
            </a:extLst>
          </p:cNvPr>
          <p:cNvSpPr/>
          <p:nvPr/>
        </p:nvSpPr>
        <p:spPr>
          <a:xfrm>
            <a:off x="3750169" y="2206536"/>
            <a:ext cx="46884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Gyroscope and accelerometer data</a:t>
            </a:r>
          </a:p>
        </p:txBody>
      </p:sp>
    </p:spTree>
    <p:extLst>
      <p:ext uri="{BB962C8B-B14F-4D97-AF65-F5344CB8AC3E}">
        <p14:creationId xmlns:p14="http://schemas.microsoft.com/office/powerpoint/2010/main" val="770915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Train Evasion - </a:t>
            </a:r>
            <a:r>
              <a:rPr lang="en-US" u="sng" dirty="0"/>
              <a:t>Trigger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5EBCAA-EB01-4A17-9FB4-4A22B64C4801}"/>
              </a:ext>
            </a:extLst>
          </p:cNvPr>
          <p:cNvCxnSpPr>
            <a:cxnSpLocks/>
          </p:cNvCxnSpPr>
          <p:nvPr/>
        </p:nvCxnSpPr>
        <p:spPr>
          <a:xfrm>
            <a:off x="6094412" y="1591230"/>
            <a:ext cx="0" cy="4572000"/>
          </a:xfrm>
          <a:prstGeom prst="line">
            <a:avLst/>
          </a:prstGeom>
          <a:ln>
            <a:solidFill>
              <a:srgbClr val="90152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BA040A-FA3F-439E-B956-80FC89EF3F6F}"/>
              </a:ext>
            </a:extLst>
          </p:cNvPr>
          <p:cNvSpPr txBox="1"/>
          <p:nvPr/>
        </p:nvSpPr>
        <p:spPr>
          <a:xfrm>
            <a:off x="8545753" y="1964892"/>
            <a:ext cx="1862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External Detection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E26026-63F8-498A-B097-D7C2B842B1A0}"/>
              </a:ext>
            </a:extLst>
          </p:cNvPr>
          <p:cNvSpPr txBox="1"/>
          <p:nvPr/>
        </p:nvSpPr>
        <p:spPr>
          <a:xfrm>
            <a:off x="1780386" y="1964892"/>
            <a:ext cx="1862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Onboard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0235E-FD0A-4C11-8A41-2C6582D10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860"/>
          <a:stretch/>
        </p:blipFill>
        <p:spPr>
          <a:xfrm>
            <a:off x="300224" y="3477348"/>
            <a:ext cx="4823010" cy="2404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11BE9-C3EE-4357-B9FA-D138C73DD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91" y="3477348"/>
            <a:ext cx="5449886" cy="24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84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Train Evasion - </a:t>
            </a:r>
            <a:r>
              <a:rPr lang="en-US" u="sng" dirty="0"/>
              <a:t>Mechanism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5EBCAA-EB01-4A17-9FB4-4A22B64C4801}"/>
              </a:ext>
            </a:extLst>
          </p:cNvPr>
          <p:cNvCxnSpPr>
            <a:cxnSpLocks/>
          </p:cNvCxnSpPr>
          <p:nvPr/>
        </p:nvCxnSpPr>
        <p:spPr>
          <a:xfrm>
            <a:off x="6094412" y="1591230"/>
            <a:ext cx="0" cy="4572000"/>
          </a:xfrm>
          <a:prstGeom prst="line">
            <a:avLst/>
          </a:prstGeom>
          <a:ln>
            <a:solidFill>
              <a:srgbClr val="90152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ABCE6-BA1B-4997-A710-9407CCD86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6" y="2865209"/>
            <a:ext cx="5534212" cy="127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BE7194-FCE5-4BBC-B1BF-56DD3D429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9" y="4136224"/>
            <a:ext cx="5534199" cy="128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7C940B-2687-4FCD-8D61-0C2F25D8C5E4}"/>
              </a:ext>
            </a:extLst>
          </p:cNvPr>
          <p:cNvSpPr/>
          <p:nvPr/>
        </p:nvSpPr>
        <p:spPr>
          <a:xfrm>
            <a:off x="724410" y="2094324"/>
            <a:ext cx="46884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Concept 1: Folding Wheels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BF44F-F896-4BC3-A024-A9E07DF3F7D4}"/>
              </a:ext>
            </a:extLst>
          </p:cNvPr>
          <p:cNvSpPr/>
          <p:nvPr/>
        </p:nvSpPr>
        <p:spPr>
          <a:xfrm>
            <a:off x="6877186" y="2094324"/>
            <a:ext cx="46884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Concept 2: Retracting Wheels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C167D04-DB81-4E8C-B5C9-AF6DA1F80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0" t="34422" r="20935" b="21987"/>
          <a:stretch/>
        </p:blipFill>
        <p:spPr bwMode="auto">
          <a:xfrm>
            <a:off x="6711322" y="2749177"/>
            <a:ext cx="5020211" cy="29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DCD4A-73CB-43A4-A164-7FEA290D9F88}"/>
              </a:ext>
            </a:extLst>
          </p:cNvPr>
          <p:cNvSpPr/>
          <p:nvPr/>
        </p:nvSpPr>
        <p:spPr>
          <a:xfrm>
            <a:off x="457292" y="3783650"/>
            <a:ext cx="2070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View - Folded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00528-F6B6-48FD-8126-2CE7F9287408}"/>
              </a:ext>
            </a:extLst>
          </p:cNvPr>
          <p:cNvSpPr/>
          <p:nvPr/>
        </p:nvSpPr>
        <p:spPr>
          <a:xfrm>
            <a:off x="681330" y="5331664"/>
            <a:ext cx="1888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Side View -Folded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E720CF-4096-4296-A115-889C90B65673}"/>
              </a:ext>
            </a:extLst>
          </p:cNvPr>
          <p:cNvSpPr/>
          <p:nvPr/>
        </p:nvSpPr>
        <p:spPr>
          <a:xfrm>
            <a:off x="3615776" y="5358968"/>
            <a:ext cx="17971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Side View - Unfolded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1B85-A56A-40B5-963A-338ECCB44EA1}"/>
              </a:ext>
            </a:extLst>
          </p:cNvPr>
          <p:cNvSpPr/>
          <p:nvPr/>
        </p:nvSpPr>
        <p:spPr>
          <a:xfrm>
            <a:off x="3474615" y="3772533"/>
            <a:ext cx="2070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Front View - Unfolded</a:t>
            </a:r>
          </a:p>
        </p:txBody>
      </p:sp>
    </p:spTree>
    <p:extLst>
      <p:ext uri="{BB962C8B-B14F-4D97-AF65-F5344CB8AC3E}">
        <p14:creationId xmlns:p14="http://schemas.microsoft.com/office/powerpoint/2010/main" val="4067509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Train Evasion - </a:t>
            </a:r>
            <a:r>
              <a:rPr lang="en-US" u="sng" dirty="0"/>
              <a:t>Mechanism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C940B-2687-4FCD-8D61-0C2F25D8C5E4}"/>
              </a:ext>
            </a:extLst>
          </p:cNvPr>
          <p:cNvSpPr/>
          <p:nvPr/>
        </p:nvSpPr>
        <p:spPr>
          <a:xfrm>
            <a:off x="3750169" y="1421889"/>
            <a:ext cx="46884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Concept 2a: Rack-and-Pinion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1B85-A56A-40B5-963A-338ECCB44EA1}"/>
              </a:ext>
            </a:extLst>
          </p:cNvPr>
          <p:cNvSpPr/>
          <p:nvPr/>
        </p:nvSpPr>
        <p:spPr>
          <a:xfrm>
            <a:off x="1028043" y="5959724"/>
            <a:ext cx="2070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Top View - Extended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FA0CF4C-BCC4-4B1C-9FCF-DD8F07AF4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5" y="2015409"/>
            <a:ext cx="3729530" cy="386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AB34BBB-5BB6-4F77-99DA-BE53B99BE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365" y="1937557"/>
            <a:ext cx="3235423" cy="402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8D7409B-FEFE-44B5-814D-37E9CB88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313" y="2394074"/>
            <a:ext cx="4727037" cy="31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BAAE99-5B88-49E8-8882-FE25607C317B}"/>
              </a:ext>
            </a:extLst>
          </p:cNvPr>
          <p:cNvSpPr/>
          <p:nvPr/>
        </p:nvSpPr>
        <p:spPr>
          <a:xfrm>
            <a:off x="4476698" y="5952582"/>
            <a:ext cx="2070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Top View - Retracted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A62B56-A937-4010-B71C-C5F320B16DB9}"/>
              </a:ext>
            </a:extLst>
          </p:cNvPr>
          <p:cNvSpPr/>
          <p:nvPr/>
        </p:nvSpPr>
        <p:spPr>
          <a:xfrm>
            <a:off x="8557453" y="5952582"/>
            <a:ext cx="2070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Isometric View</a:t>
            </a:r>
          </a:p>
        </p:txBody>
      </p:sp>
    </p:spTree>
    <p:extLst>
      <p:ext uri="{BB962C8B-B14F-4D97-AF65-F5344CB8AC3E}">
        <p14:creationId xmlns:p14="http://schemas.microsoft.com/office/powerpoint/2010/main" val="751815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Train Evasion - </a:t>
            </a:r>
            <a:r>
              <a:rPr lang="en-US" u="sng" dirty="0"/>
              <a:t>Mechanism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C940B-2687-4FCD-8D61-0C2F25D8C5E4}"/>
              </a:ext>
            </a:extLst>
          </p:cNvPr>
          <p:cNvSpPr/>
          <p:nvPr/>
        </p:nvSpPr>
        <p:spPr>
          <a:xfrm>
            <a:off x="3151186" y="1424191"/>
            <a:ext cx="5886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Concept 2b: Single Actuator (Mechanically Linked)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1B85-A56A-40B5-963A-338ECCB44EA1}"/>
              </a:ext>
            </a:extLst>
          </p:cNvPr>
          <p:cNvSpPr/>
          <p:nvPr/>
        </p:nvSpPr>
        <p:spPr>
          <a:xfrm>
            <a:off x="1028043" y="5959724"/>
            <a:ext cx="2070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Top View - Extended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BAAE99-5B88-49E8-8882-FE25607C317B}"/>
              </a:ext>
            </a:extLst>
          </p:cNvPr>
          <p:cNvSpPr/>
          <p:nvPr/>
        </p:nvSpPr>
        <p:spPr>
          <a:xfrm>
            <a:off x="4476698" y="5952582"/>
            <a:ext cx="2070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Top View - Retracted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A62B56-A937-4010-B71C-C5F320B16DB9}"/>
              </a:ext>
            </a:extLst>
          </p:cNvPr>
          <p:cNvSpPr/>
          <p:nvPr/>
        </p:nvSpPr>
        <p:spPr>
          <a:xfrm>
            <a:off x="8557453" y="5952582"/>
            <a:ext cx="2070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Isometric View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90E8818-060E-45CE-BAB8-A3B3BA5F1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5" y="1840851"/>
            <a:ext cx="3729530" cy="40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CF9D267-F8E4-4CEB-8DD1-47C80D98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74" y="2264419"/>
            <a:ext cx="4913312" cy="31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C686776-05F7-4B63-84EE-912385BE4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005" y="1819152"/>
            <a:ext cx="3469153" cy="40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848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Train Evasion - </a:t>
            </a:r>
            <a:r>
              <a:rPr lang="en-US" u="sng" dirty="0"/>
              <a:t>Mechanism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C940B-2687-4FCD-8D61-0C2F25D8C5E4}"/>
              </a:ext>
            </a:extLst>
          </p:cNvPr>
          <p:cNvSpPr/>
          <p:nvPr/>
        </p:nvSpPr>
        <p:spPr>
          <a:xfrm>
            <a:off x="3151186" y="1424191"/>
            <a:ext cx="5886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Concept 2b: Dual Actuator (Directly Driven)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1B85-A56A-40B5-963A-338ECCB44EA1}"/>
              </a:ext>
            </a:extLst>
          </p:cNvPr>
          <p:cNvSpPr/>
          <p:nvPr/>
        </p:nvSpPr>
        <p:spPr>
          <a:xfrm>
            <a:off x="1028043" y="5959724"/>
            <a:ext cx="2070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Top View - Extended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BAAE99-5B88-49E8-8882-FE25607C317B}"/>
              </a:ext>
            </a:extLst>
          </p:cNvPr>
          <p:cNvSpPr/>
          <p:nvPr/>
        </p:nvSpPr>
        <p:spPr>
          <a:xfrm>
            <a:off x="4476698" y="5952582"/>
            <a:ext cx="2070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Top View - Retracted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A62B56-A937-4010-B71C-C5F320B16DB9}"/>
              </a:ext>
            </a:extLst>
          </p:cNvPr>
          <p:cNvSpPr/>
          <p:nvPr/>
        </p:nvSpPr>
        <p:spPr>
          <a:xfrm>
            <a:off x="8557453" y="5952582"/>
            <a:ext cx="20707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Isometric View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17411A-4A86-42B2-A2B3-1A28D9C0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52" y="2045391"/>
            <a:ext cx="3469153" cy="378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7E94415-3625-4934-BDE0-7B7BD0A55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244" y="1974244"/>
            <a:ext cx="2991661" cy="393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76AF85C-AACB-4683-945C-D22A005E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905" y="2249947"/>
            <a:ext cx="5068230" cy="3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086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" y="1864308"/>
            <a:ext cx="12202972" cy="38846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Train Evasion - </a:t>
            </a:r>
            <a:r>
              <a:rPr lang="en-US" u="sng" dirty="0"/>
              <a:t>Mechanism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C940B-2687-4FCD-8D61-0C2F25D8C5E4}"/>
              </a:ext>
            </a:extLst>
          </p:cNvPr>
          <p:cNvSpPr/>
          <p:nvPr/>
        </p:nvSpPr>
        <p:spPr>
          <a:xfrm>
            <a:off x="3151186" y="1424191"/>
            <a:ext cx="5886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Dual Actuator Concept Simulation</a:t>
            </a:r>
          </a:p>
        </p:txBody>
      </p:sp>
      <p:pic>
        <p:nvPicPr>
          <p:cNvPr id="2" name="retraction">
            <a:hlinkClick r:id="" action="ppaction://media"/>
            <a:extLst>
              <a:ext uri="{FF2B5EF4-FFF2-40B4-BE49-F238E27FC236}">
                <a16:creationId xmlns:a16="http://schemas.microsoft.com/office/drawing/2014/main" id="{7FE881FB-8BB1-412C-B692-4A18A1DF8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" y="1864309"/>
            <a:ext cx="12188825" cy="38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3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700612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309"/>
            <a:ext cx="12202972" cy="38846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19D9A-BE4F-4107-BE6F-3FD8F578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75108-0873-431A-B279-F7A8CB89F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46" y="976123"/>
            <a:ext cx="11585731" cy="408060"/>
          </a:xfrm>
        </p:spPr>
        <p:txBody>
          <a:bodyPr/>
          <a:lstStyle/>
          <a:p>
            <a:r>
              <a:rPr lang="en-US" dirty="0"/>
              <a:t>Train Evasion - </a:t>
            </a:r>
            <a:r>
              <a:rPr lang="en-US" u="sng" dirty="0"/>
              <a:t>Mechanism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7C940B-2687-4FCD-8D61-0C2F25D8C5E4}"/>
              </a:ext>
            </a:extLst>
          </p:cNvPr>
          <p:cNvSpPr/>
          <p:nvPr/>
        </p:nvSpPr>
        <p:spPr>
          <a:xfrm>
            <a:off x="3151186" y="1424191"/>
            <a:ext cx="5886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Dual Actuator Concept Simulation</a:t>
            </a:r>
          </a:p>
        </p:txBody>
      </p:sp>
      <p:pic>
        <p:nvPicPr>
          <p:cNvPr id="4" name="leg exten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864309"/>
            <a:ext cx="12188825" cy="38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3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918E-E82D-4E66-9113-D2C9FE9C60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07796" y="5284503"/>
            <a:ext cx="5791808" cy="643314"/>
          </a:xfrm>
        </p:spPr>
        <p:txBody>
          <a:bodyPr/>
          <a:lstStyle/>
          <a:p>
            <a:r>
              <a:rPr lang="en-US" sz="1400" dirty="0"/>
              <a:t>Motor Torque, Power, &amp; Speed comparison</a:t>
            </a:r>
          </a:p>
          <a:p>
            <a:r>
              <a:rPr lang="en-US" sz="1400" dirty="0"/>
              <a:t>(MIT Center for Innovation in Product Development, 1999)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168B45-9E6D-4D33-8CCB-62ED9539D6E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02605" y="1699130"/>
                <a:ext cx="5303716" cy="3697623"/>
              </a:xfrm>
            </p:spPr>
            <p:txBody>
              <a:bodyPr/>
              <a:lstStyle/>
              <a:p>
                <a:r>
                  <a:rPr lang="en-US" sz="3200" dirty="0"/>
                  <a:t>Electronics</a:t>
                </a:r>
                <a:endParaRPr lang="en-US" sz="3600" dirty="0"/>
              </a:p>
              <a:p>
                <a:pPr lvl="1"/>
                <a:r>
                  <a:rPr lang="en-US" sz="3000" dirty="0"/>
                  <a:t>Microcontroller, sensors, etc.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3000" dirty="0"/>
                  <a:t>DC Motors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sty m:val="p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168B45-9E6D-4D33-8CCB-62ED9539D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02605" y="1699130"/>
                <a:ext cx="5303716" cy="3697623"/>
              </a:xfrm>
              <a:blipFill>
                <a:blip r:embed="rId3"/>
                <a:stretch>
                  <a:fillRect l="-2644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 Calculations</a:t>
            </a:r>
            <a:endParaRPr lang="en-US" u="sn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2F8D4F-7D46-4644-81DD-5634E56A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50" y="1816928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338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918E-E82D-4E66-9113-D2C9FE9C60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07796" y="5571367"/>
            <a:ext cx="5791808" cy="643314"/>
          </a:xfrm>
        </p:spPr>
        <p:txBody>
          <a:bodyPr/>
          <a:lstStyle/>
          <a:p>
            <a:r>
              <a:rPr lang="en-US" sz="1400" dirty="0"/>
              <a:t>Train Braking System</a:t>
            </a:r>
          </a:p>
          <a:p>
            <a:r>
              <a:rPr lang="en-US" sz="1400" dirty="0"/>
              <a:t>(Quora, 2018)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168B45-9E6D-4D33-8CCB-62ED9539D6E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02605" y="1789709"/>
                <a:ext cx="5167058" cy="4062188"/>
              </a:xfrm>
            </p:spPr>
            <p:txBody>
              <a:bodyPr/>
              <a:lstStyle/>
              <a:p>
                <a:r>
                  <a:rPr lang="en-US" sz="2800" dirty="0"/>
                  <a:t>Kinetic &amp; potential energy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𝑚𝑣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𝑚𝑔h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Max braking force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𝑚𝑔</m:t>
                    </m:r>
                  </m:oMath>
                </a14:m>
                <a:endParaRPr lang="en-US" sz="3000" i="1" dirty="0"/>
              </a:p>
              <a:p>
                <a:r>
                  <a:rPr lang="en-US" sz="2800" dirty="0"/>
                  <a:t>Braking distance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𝑚𝑣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𝑚𝑔h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𝑚𝑔</m:t>
                        </m:r>
                      </m:den>
                    </m:f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168B45-9E6D-4D33-8CCB-62ED9539D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02605" y="1789709"/>
                <a:ext cx="5167058" cy="4062188"/>
              </a:xfrm>
              <a:blipFill>
                <a:blip r:embed="rId3"/>
                <a:stretch>
                  <a:fillRect l="-2125" t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Braking Forces</a:t>
            </a:r>
            <a:endParaRPr lang="en-US" u="sn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B372FE-A840-4EF0-9E5C-7913971CF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71" y="1985994"/>
            <a:ext cx="5167058" cy="336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529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168B45-9E6D-4D33-8CCB-62ED9539D6E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302604" y="1699130"/>
                <a:ext cx="11288571" cy="4588117"/>
              </a:xfrm>
            </p:spPr>
            <p:txBody>
              <a:bodyPr/>
              <a:lstStyle/>
              <a:p>
                <a:r>
                  <a:rPr lang="en-US" sz="2800" dirty="0"/>
                  <a:t>Track gauge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𝐺𝑎𝑢𝑔𝑒</m:t>
                    </m:r>
                    <m:r>
                      <a:rPr lang="en-US" sz="3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func>
                      <m:func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l-GR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𝑠𝑝𝑎𝑐𝑖𝑛𝑔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  <m:func>
                      <m:funcPr>
                        <m:ctrlP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l-GR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3000" dirty="0"/>
              </a:p>
              <a:p>
                <a:r>
                  <a:rPr lang="en-US" sz="2800" dirty="0"/>
                  <a:t>Other relations to explore</a:t>
                </a:r>
              </a:p>
              <a:p>
                <a:pPr lvl="1"/>
                <a:r>
                  <a:rPr lang="en-US" sz="2800" dirty="0"/>
                  <a:t>Gyroscope output angle</a:t>
                </a:r>
              </a:p>
              <a:p>
                <a:pPr lvl="2"/>
                <a:r>
                  <a:rPr lang="en-US" sz="2600" dirty="0"/>
                  <a:t>Measure crosslevel, alignment</a:t>
                </a:r>
              </a:p>
              <a:p>
                <a:pPr lvl="1"/>
                <a:r>
                  <a:rPr lang="en-US" sz="2800" dirty="0"/>
                  <a:t>Correcting distance measurements for wheel slip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168B45-9E6D-4D33-8CCB-62ED9539D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302604" y="1699130"/>
                <a:ext cx="11288571" cy="4588117"/>
              </a:xfrm>
              <a:blipFill>
                <a:blip r:embed="rId3"/>
                <a:stretch>
                  <a:fillRect l="-972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 Calculations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7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</p:spTree>
    <p:extLst>
      <p:ext uri="{BB962C8B-B14F-4D97-AF65-F5344CB8AC3E}">
        <p14:creationId xmlns:p14="http://schemas.microsoft.com/office/powerpoint/2010/main" val="297938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019486"/>
            <a:ext cx="11288571" cy="286870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Full CAD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Alpha prototype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Testing 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Functionality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Defect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Analysis and recommendation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685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Preliminary Budget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2F175A-618A-47A1-A7F5-2E7967A72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369497"/>
              </p:ext>
            </p:extLst>
          </p:nvPr>
        </p:nvGraphicFramePr>
        <p:xfrm>
          <a:off x="2436812" y="1675240"/>
          <a:ext cx="7315200" cy="4069080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3653212">
                  <a:extLst>
                    <a:ext uri="{9D8B030D-6E8A-4147-A177-3AD203B41FA5}">
                      <a16:colId xmlns:a16="http://schemas.microsoft.com/office/drawing/2014/main" val="2840941178"/>
                    </a:ext>
                  </a:extLst>
                </a:gridCol>
                <a:gridCol w="3661988">
                  <a:extLst>
                    <a:ext uri="{9D8B030D-6E8A-4147-A177-3AD203B41FA5}">
                      <a16:colId xmlns:a16="http://schemas.microsoft.com/office/drawing/2014/main" val="3335585893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Item:</a:t>
                      </a:r>
                      <a:endParaRPr lang="en-US" sz="40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u="none" strike="noStrike" dirty="0">
                          <a:effectLst/>
                        </a:rPr>
                        <a:t>Allocation:</a:t>
                      </a:r>
                      <a:endParaRPr lang="en-US" sz="4000" b="1" dirty="0"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15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683024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Sensors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$200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03213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3D Printed Parts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$150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43948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solidFill>
                            <a:schemeClr val="tx1"/>
                          </a:solidFill>
                          <a:effectLst/>
                        </a:rPr>
                        <a:t>Housing</a:t>
                      </a:r>
                      <a:endParaRPr lang="en-US" sz="4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$150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745776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Drivetrain Parts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$200</a:t>
                      </a:r>
                      <a:endParaRPr lang="en-US" sz="4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02965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Total:</a:t>
                      </a:r>
                      <a:endParaRPr lang="en-US" sz="4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$700</a:t>
                      </a:r>
                      <a:endParaRPr lang="en-US" sz="4000" b="1" u="sng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58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486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Condensed Timeline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FA9F59A-991D-436C-A23B-8760CB996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12" y="1355836"/>
            <a:ext cx="6678799" cy="49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35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789709"/>
            <a:ext cx="5167058" cy="4062188"/>
          </a:xfrm>
        </p:spPr>
        <p:txBody>
          <a:bodyPr/>
          <a:lstStyle/>
          <a:p>
            <a:r>
              <a:rPr lang="en-US" sz="3000" dirty="0"/>
              <a:t>Autonomous system to collect key track data</a:t>
            </a:r>
          </a:p>
          <a:p>
            <a:pPr lvl="1"/>
            <a:r>
              <a:rPr lang="en-US" sz="2800" dirty="0"/>
              <a:t>Measurement &amp; evasion</a:t>
            </a:r>
          </a:p>
          <a:p>
            <a:pPr lvl="2"/>
            <a:r>
              <a:rPr lang="en-US" sz="2600" dirty="0"/>
              <a:t>Gauge, profile, level</a:t>
            </a:r>
          </a:p>
          <a:p>
            <a:pPr lvl="2"/>
            <a:r>
              <a:rPr lang="en-US" sz="2600" dirty="0"/>
              <a:t>Retract from track</a:t>
            </a:r>
          </a:p>
          <a:p>
            <a:r>
              <a:rPr lang="en-US" sz="3200" dirty="0"/>
              <a:t>Reduce costs, delay</a:t>
            </a:r>
            <a:r>
              <a:rPr lang="en-US" sz="3000" dirty="0"/>
              <a:t>s</a:t>
            </a:r>
          </a:p>
          <a:p>
            <a:endParaRPr lang="en-US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u="sn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A55A76F-8646-4AA2-B1DE-5ADB5B651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685" y="1282207"/>
            <a:ext cx="5068230" cy="3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printer&#10;&#10;Description automatically generated">
            <a:extLst>
              <a:ext uri="{FF2B5EF4-FFF2-40B4-BE49-F238E27FC236}">
                <a16:creationId xmlns:a16="http://schemas.microsoft.com/office/drawing/2014/main" id="{7E95ADCA-B404-4A62-9B12-0F952A3BEE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85" y="4544725"/>
            <a:ext cx="5068230" cy="17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32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E7B96-FEC3-496E-8EF0-E0EFEF987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80692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918E-E82D-4E66-9113-D2C9FE9C60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4412" y="5078773"/>
            <a:ext cx="5791808" cy="235633"/>
          </a:xfrm>
        </p:spPr>
        <p:txBody>
          <a:bodyPr/>
          <a:lstStyle/>
          <a:p>
            <a:r>
              <a:rPr lang="en-US" sz="1400" dirty="0"/>
              <a:t>Manhattan subway service growth compared to ridership growth </a:t>
            </a:r>
          </a:p>
          <a:p>
            <a:r>
              <a:rPr lang="en-US" sz="1400" dirty="0"/>
              <a:t>(MTA, 2016)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624030"/>
            <a:ext cx="5590195" cy="2057054"/>
          </a:xfrm>
        </p:spPr>
        <p:txBody>
          <a:bodyPr/>
          <a:lstStyle/>
          <a:p>
            <a:pPr fontAlgn="base"/>
            <a:r>
              <a:rPr lang="en-US" sz="2800" b="1" dirty="0"/>
              <a:t>5.7 million </a:t>
            </a:r>
            <a:r>
              <a:rPr lang="en-US" sz="2800" dirty="0"/>
              <a:t>ride subway everyday</a:t>
            </a:r>
          </a:p>
          <a:p>
            <a:pPr fontAlgn="base"/>
            <a:r>
              <a:rPr lang="en-US" sz="2800" dirty="0"/>
              <a:t>Subway system plagued by issues related to track defects</a:t>
            </a:r>
          </a:p>
          <a:p>
            <a:pPr marL="0" indent="0" fontAlgn="base">
              <a:buNone/>
            </a:pPr>
            <a:endParaRPr lang="en-US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A289788-9041-4A92-95D8-5E8D195E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340351"/>
            <a:ext cx="5791808" cy="26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077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Full Gantt Chart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4B523-1B6B-40A1-A530-D73A9B6EE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54" y="277011"/>
            <a:ext cx="7257916" cy="60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4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Gantt Chart Sec.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198BF1D-9527-400B-8C25-9B193C62A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48" y="1290892"/>
            <a:ext cx="6608127" cy="490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226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Gantt Chart Sec. 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7129771-7256-4ABC-9D7A-FBF41DC39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626" y="1414163"/>
            <a:ext cx="7659571" cy="476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12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Gantt Chart Sec.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5B72E86-CA90-4C9F-A920-5C5EC9150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17" y="1414163"/>
            <a:ext cx="9788389" cy="461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406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base"/>
            <a:r>
              <a:rPr lang="en-US" sz="1400" dirty="0"/>
              <a:t>“Graphic list of track gauges”, </a:t>
            </a:r>
            <a:r>
              <a:rPr lang="en-US" sz="1400" i="1" dirty="0"/>
              <a:t>Track Gauge</a:t>
            </a:r>
            <a:r>
              <a:rPr lang="en-US" sz="1400" dirty="0"/>
              <a:t>, Wikipedia</a:t>
            </a:r>
          </a:p>
          <a:p>
            <a:pPr marL="457200" lvl="1" indent="0">
              <a:buNone/>
            </a:pPr>
            <a:r>
              <a:rPr lang="en-US" sz="1200" dirty="0"/>
              <a:t>(By </a:t>
            </a:r>
            <a:r>
              <a:rPr lang="en-US" sz="1200" dirty="0" err="1"/>
              <a:t>Rail_gauge.svg</a:t>
            </a:r>
            <a:r>
              <a:rPr lang="en-US" sz="1200" dirty="0"/>
              <a:t>: http://commons.wikimedia.org/wiki/User:IRTC1015derivative work: HTML2011 (talk) - </a:t>
            </a:r>
            <a:r>
              <a:rPr lang="en-US" sz="1200" dirty="0" err="1"/>
              <a:t>Rail_gauge.svg</a:t>
            </a:r>
            <a:r>
              <a:rPr lang="en-US" sz="1200" dirty="0"/>
              <a:t>, Public Domain, https://commons.wikimedia.org/w/index.php?curid=17669390)</a:t>
            </a:r>
          </a:p>
          <a:p>
            <a:pPr fontAlgn="base"/>
            <a:r>
              <a:rPr lang="en-US" sz="1400" dirty="0"/>
              <a:t>“Two commonly used rail profiles: a heavily worn 50-kg/m profile and a new 60-kg/m profile”, </a:t>
            </a:r>
            <a:r>
              <a:rPr lang="en-US" sz="1400" i="1" dirty="0"/>
              <a:t>Rail Profile</a:t>
            </a:r>
            <a:r>
              <a:rPr lang="en-US" sz="1400" dirty="0"/>
              <a:t>, Wikipedia </a:t>
            </a:r>
          </a:p>
          <a:p>
            <a:pPr marL="457200" lvl="1" indent="0">
              <a:buNone/>
            </a:pPr>
            <a:r>
              <a:rPr lang="en-US" sz="1200" dirty="0"/>
              <a:t>(By </a:t>
            </a:r>
            <a:r>
              <a:rPr lang="en-US" sz="1200" dirty="0" err="1"/>
              <a:t>MADe</a:t>
            </a:r>
            <a:r>
              <a:rPr lang="en-US" sz="1200" dirty="0"/>
              <a:t> - Own work, CC BY-SA 3.0, </a:t>
            </a:r>
            <a:r>
              <a:rPr lang="en-US" sz="1200" u="sng" dirty="0">
                <a:hlinkClick r:id="rId2"/>
              </a:rPr>
              <a:t>https://commons.wikimedia.org/w/index.php?curid=3440945</a:t>
            </a:r>
            <a:r>
              <a:rPr lang="en-US" sz="1200" dirty="0"/>
              <a:t>)</a:t>
            </a:r>
          </a:p>
          <a:p>
            <a:pPr fontAlgn="base"/>
            <a:r>
              <a:rPr lang="en-US" sz="1400" i="1" dirty="0"/>
              <a:t>Linear Rod with Return Spring</a:t>
            </a:r>
            <a:r>
              <a:rPr lang="en-US" sz="1400" dirty="0"/>
              <a:t>, </a:t>
            </a:r>
            <a:r>
              <a:rPr lang="en-US" sz="1400" u="sng" dirty="0" err="1"/>
              <a:t>Novotecknik</a:t>
            </a:r>
            <a:r>
              <a:rPr lang="en-US" sz="1400" dirty="0"/>
              <a:t>, website</a:t>
            </a:r>
          </a:p>
          <a:p>
            <a:pPr marL="457200" lvl="1" indent="0">
              <a:buNone/>
            </a:pPr>
            <a:r>
              <a:rPr lang="en-US" sz="1200" dirty="0"/>
              <a:t>(</a:t>
            </a:r>
            <a:r>
              <a:rPr lang="en-US" sz="1200" u="sng" dirty="0">
                <a:hlinkClick r:id="rId3"/>
              </a:rPr>
              <a:t>https://www.novotechnik.com/Linear-Rod-With-Return-Spring/linear-rod-ret-spr.html</a:t>
            </a:r>
            <a:r>
              <a:rPr lang="en-US" sz="1200" dirty="0"/>
              <a:t>)</a:t>
            </a:r>
          </a:p>
          <a:p>
            <a:pPr fontAlgn="base"/>
            <a:r>
              <a:rPr lang="en-US" sz="1400" dirty="0"/>
              <a:t>“Inductive sensors (eddy current) for displacement, distance and position”, </a:t>
            </a:r>
            <a:r>
              <a:rPr lang="en-US" sz="1400" i="1" dirty="0"/>
              <a:t>Sensors for Displacement, Distance and Position</a:t>
            </a:r>
            <a:r>
              <a:rPr lang="en-US" sz="1400" dirty="0"/>
              <a:t>, Micro-Epsilon, website</a:t>
            </a:r>
          </a:p>
          <a:p>
            <a:pPr marL="457200" lvl="1" indent="0">
              <a:buNone/>
            </a:pPr>
            <a:r>
              <a:rPr lang="en-US" sz="1200" dirty="0"/>
              <a:t>(</a:t>
            </a:r>
            <a:r>
              <a:rPr lang="en-US" sz="1200" u="sng" dirty="0">
                <a:hlinkClick r:id="rId4"/>
              </a:rPr>
              <a:t>https://www.micro-epsilon.com/displacement-position-sensors/</a:t>
            </a:r>
            <a:r>
              <a:rPr lang="en-US" sz="1200" dirty="0"/>
              <a:t>)</a:t>
            </a:r>
          </a:p>
          <a:p>
            <a:pPr fontAlgn="base"/>
            <a:r>
              <a:rPr lang="en-US" sz="1400" dirty="0"/>
              <a:t>“Capacitive displacement sensors and measurement systems”, </a:t>
            </a:r>
            <a:r>
              <a:rPr lang="en-US" sz="1400" i="1" dirty="0"/>
              <a:t>Sensors for Displacement, Distance and Position</a:t>
            </a:r>
            <a:r>
              <a:rPr lang="en-US" sz="1400" dirty="0"/>
              <a:t>, Micro-Epsilon, website</a:t>
            </a:r>
          </a:p>
          <a:p>
            <a:pPr marL="457200" lvl="1" indent="0">
              <a:buNone/>
            </a:pPr>
            <a:r>
              <a:rPr lang="en-US" sz="1200" dirty="0"/>
              <a:t>(</a:t>
            </a:r>
            <a:r>
              <a:rPr lang="en-US" sz="1200" u="sng" dirty="0">
                <a:hlinkClick r:id="rId4"/>
              </a:rPr>
              <a:t>https://www.micro-epsilon.com/displacement-position-sensors/</a:t>
            </a:r>
            <a:r>
              <a:rPr lang="en-US" sz="1200" dirty="0"/>
              <a:t>)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1072C7-4813-4F0B-B443-B075C6BE7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30254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base"/>
            <a:r>
              <a:rPr lang="en-US" sz="1400" dirty="0"/>
              <a:t>“Laser sensors for displacement, distance and position”, </a:t>
            </a:r>
            <a:r>
              <a:rPr lang="en-US" sz="1400" i="1" dirty="0"/>
              <a:t>Sensors for Displacement, Distance and Position</a:t>
            </a:r>
            <a:r>
              <a:rPr lang="en-US" sz="1400" dirty="0"/>
              <a:t>, Micro-Epsilon, website</a:t>
            </a:r>
          </a:p>
          <a:p>
            <a:pPr marL="457200" lvl="1" indent="0">
              <a:buNone/>
            </a:pPr>
            <a:r>
              <a:rPr lang="en-US" sz="1200" dirty="0"/>
              <a:t>(</a:t>
            </a:r>
            <a:r>
              <a:rPr lang="en-US" sz="1200" u="sng" dirty="0">
                <a:hlinkClick r:id="rId2"/>
              </a:rPr>
              <a:t>https://www.micro-epsilon.com/displacement-position-sensors/</a:t>
            </a:r>
            <a:r>
              <a:rPr lang="en-US" sz="1200" dirty="0"/>
              <a:t>)</a:t>
            </a:r>
          </a:p>
          <a:p>
            <a:pPr fontAlgn="base"/>
            <a:r>
              <a:rPr lang="en-US" sz="1400" i="1" dirty="0"/>
              <a:t>“</a:t>
            </a:r>
            <a:r>
              <a:rPr lang="en-US" sz="1400" dirty="0"/>
              <a:t>The measurement of crosslevel between two rails</a:t>
            </a:r>
            <a:r>
              <a:rPr lang="en-US" sz="1400" i="1" dirty="0"/>
              <a:t>”</a:t>
            </a:r>
            <a:r>
              <a:rPr lang="en-US" sz="1400" dirty="0"/>
              <a:t>, Track Geometry, Wikipedia</a:t>
            </a:r>
            <a:endParaRPr lang="en-US" sz="1400" i="1" dirty="0"/>
          </a:p>
          <a:p>
            <a:pPr marL="457200" lvl="1" indent="0">
              <a:buNone/>
            </a:pPr>
            <a:r>
              <a:rPr lang="en-US" sz="1200" dirty="0"/>
              <a:t>(By Z22 - Own work, CC0, </a:t>
            </a:r>
            <a:r>
              <a:rPr lang="en-US" sz="1200" u="sng" dirty="0">
                <a:hlinkClick r:id="rId3"/>
              </a:rPr>
              <a:t>https://commons.wikimedia.org/w/index.php?curid=22764594</a:t>
            </a:r>
            <a:r>
              <a:rPr lang="en-US" sz="1200" dirty="0"/>
              <a:t>)</a:t>
            </a:r>
          </a:p>
          <a:p>
            <a:pPr fontAlgn="base"/>
            <a:r>
              <a:rPr lang="en-US" sz="1400" i="1" dirty="0"/>
              <a:t>Train Track Clipart</a:t>
            </a:r>
            <a:r>
              <a:rPr lang="en-US" sz="1400" dirty="0"/>
              <a:t>, Clip Art Mag, website</a:t>
            </a:r>
            <a:endParaRPr lang="en-US" sz="1400" i="1" dirty="0"/>
          </a:p>
          <a:p>
            <a:pPr marL="457200" lvl="1" indent="0">
              <a:buNone/>
            </a:pPr>
            <a:r>
              <a:rPr lang="en-US" sz="1200" dirty="0"/>
              <a:t>(</a:t>
            </a:r>
            <a:r>
              <a:rPr lang="en-US" sz="1200" u="sng" dirty="0">
                <a:hlinkClick r:id="rId4"/>
              </a:rPr>
              <a:t>http://clipartmag.com/train-track-clipart</a:t>
            </a:r>
            <a:r>
              <a:rPr lang="en-US" sz="1200" dirty="0"/>
              <a:t>)</a:t>
            </a:r>
          </a:p>
          <a:p>
            <a:pPr fontAlgn="base"/>
            <a:r>
              <a:rPr lang="en-US" sz="1400" dirty="0"/>
              <a:t>“Inductive Sensing”, </a:t>
            </a:r>
            <a:r>
              <a:rPr lang="en-US" sz="1400" i="1" dirty="0"/>
              <a:t>Proximity Sensors Compared: Inductive, Capacitive, Photoelectric, and Ultrasonic</a:t>
            </a:r>
            <a:r>
              <a:rPr lang="en-US" sz="1400" dirty="0"/>
              <a:t>, </a:t>
            </a:r>
            <a:r>
              <a:rPr lang="en-US" sz="1400" dirty="0" err="1"/>
              <a:t>MachineDesign</a:t>
            </a:r>
            <a:r>
              <a:rPr lang="en-US" sz="1400" dirty="0"/>
              <a:t>, website</a:t>
            </a:r>
          </a:p>
          <a:p>
            <a:pPr marL="457200" lvl="1" indent="0">
              <a:buNone/>
            </a:pPr>
            <a:r>
              <a:rPr lang="en-US" sz="1200" dirty="0"/>
              <a:t>(</a:t>
            </a:r>
            <a:r>
              <a:rPr lang="en-US" sz="1200" u="sng" dirty="0">
                <a:hlinkClick r:id="rId5"/>
              </a:rPr>
              <a:t>https://www.machinedesign.com/sensors/proximity-sensors-compared-inductive-capacitive-photoelectric-and-ultrasonic#menu</a:t>
            </a:r>
            <a:r>
              <a:rPr lang="en-US" sz="1200" dirty="0"/>
              <a:t>)</a:t>
            </a:r>
          </a:p>
          <a:p>
            <a:pPr fontAlgn="base"/>
            <a:r>
              <a:rPr lang="en-US" sz="1400" dirty="0"/>
              <a:t>“Capacitive Sensing”, </a:t>
            </a:r>
            <a:r>
              <a:rPr lang="en-US" sz="1400" i="1" dirty="0"/>
              <a:t>Proximity Sensors Compared: Inductive, Capacitive, Photoelectric, and Ultrasonic</a:t>
            </a:r>
            <a:r>
              <a:rPr lang="en-US" sz="1400" dirty="0"/>
              <a:t>, </a:t>
            </a:r>
            <a:r>
              <a:rPr lang="en-US" sz="1400" dirty="0" err="1"/>
              <a:t>MachineDesign</a:t>
            </a:r>
            <a:r>
              <a:rPr lang="en-US" sz="1400" dirty="0"/>
              <a:t>, website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sz="1200" u="sng" dirty="0">
                <a:hlinkClick r:id="rId5"/>
              </a:rPr>
              <a:t>https://www.machinedesign.com/sensors/proximity-sensors-compared-inductive-capacitive-photoelectric-and-ultrasonic#menu</a:t>
            </a:r>
            <a:r>
              <a:rPr lang="en-US" dirty="0"/>
              <a:t>)</a:t>
            </a:r>
            <a:endParaRPr lang="en-US" sz="1200" dirty="0"/>
          </a:p>
          <a:p>
            <a:pPr fontAlgn="base"/>
            <a:r>
              <a:rPr lang="en-US" sz="1400" dirty="0"/>
              <a:t>“Photoelectric/Ultrasonic Sensing Setups”, </a:t>
            </a:r>
            <a:r>
              <a:rPr lang="en-US" sz="1400" i="1" dirty="0"/>
              <a:t>Proximity Sensors Compared: Inductive, Capacitive, Photoelectric, and Ultrasonic</a:t>
            </a:r>
            <a:r>
              <a:rPr lang="en-US" sz="1400" dirty="0"/>
              <a:t>, </a:t>
            </a:r>
            <a:r>
              <a:rPr lang="en-US" sz="1400" dirty="0" err="1"/>
              <a:t>MachineDesign</a:t>
            </a:r>
            <a:r>
              <a:rPr lang="en-US" sz="1400" dirty="0"/>
              <a:t>, website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sz="1200" u="sng" dirty="0">
                <a:hlinkClick r:id="rId5"/>
              </a:rPr>
              <a:t>https://www.machinedesign.com/sensors/proximity-sensors-compared-inductive-capacitive-photoelectric-and-ultrasonic#menu</a:t>
            </a:r>
            <a:r>
              <a:rPr lang="en-US" dirty="0"/>
              <a:t>)</a:t>
            </a:r>
            <a:endParaRPr lang="en-US" sz="1200" dirty="0"/>
          </a:p>
          <a:p>
            <a:pPr marL="0" indent="0">
              <a:buNone/>
            </a:pPr>
            <a:br>
              <a:rPr lang="en-US" dirty="0"/>
            </a:b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1072C7-4813-4F0B-B443-B075C6BE70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4308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F534-CD21-43B9-88E3-47FD2ADB5C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0CC547-1992-46DC-BCC2-78275AB17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2047023"/>
            <a:ext cx="11051078" cy="2763953"/>
          </a:xfrm>
        </p:spPr>
        <p:txBody>
          <a:bodyPr/>
          <a:lstStyle/>
          <a:p>
            <a:r>
              <a:rPr lang="en-US" sz="3600" dirty="0"/>
              <a:t>Motivation</a:t>
            </a:r>
          </a:p>
          <a:p>
            <a:pPr lvl="1"/>
            <a:r>
              <a:rPr lang="en-US" sz="3200" dirty="0"/>
              <a:t>Reactive inspection &amp; maintenance cause high costs</a:t>
            </a:r>
          </a:p>
          <a:p>
            <a:pPr lvl="1"/>
            <a:r>
              <a:rPr lang="en-US" sz="3200" dirty="0"/>
              <a:t>Too many delays from undiscovered defects</a:t>
            </a:r>
          </a:p>
          <a:p>
            <a:pPr lvl="1"/>
            <a:r>
              <a:rPr lang="en-US" sz="3200" dirty="0"/>
              <a:t>Stagnant growth due to focus on keeping service running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0BF88-D7CE-42C1-AED6-B07CE28E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FE69-A044-47D8-8FF9-D10BF098C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Statement</a:t>
            </a:r>
          </a:p>
        </p:txBody>
      </p:sp>
    </p:spTree>
    <p:extLst>
      <p:ext uri="{BB962C8B-B14F-4D97-AF65-F5344CB8AC3E}">
        <p14:creationId xmlns:p14="http://schemas.microsoft.com/office/powerpoint/2010/main" val="153669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918E-E82D-4E66-9113-D2C9FE9C60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041782" y="5200629"/>
            <a:ext cx="4164620" cy="619868"/>
          </a:xfrm>
        </p:spPr>
        <p:txBody>
          <a:bodyPr/>
          <a:lstStyle/>
          <a:p>
            <a:r>
              <a:rPr lang="en-US" sz="1400" dirty="0"/>
              <a:t>Autonomous Subway Inspection Vehicle Concept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715584"/>
            <a:ext cx="6243338" cy="4136313"/>
          </a:xfrm>
        </p:spPr>
        <p:txBody>
          <a:bodyPr/>
          <a:lstStyle/>
          <a:p>
            <a:r>
              <a:rPr lang="en-US" sz="3200" dirty="0"/>
              <a:t>Goals</a:t>
            </a:r>
          </a:p>
          <a:p>
            <a:pPr lvl="1"/>
            <a:r>
              <a:rPr lang="en-US" sz="2800" dirty="0"/>
              <a:t>Autonomous system to collect key track data</a:t>
            </a:r>
          </a:p>
          <a:p>
            <a:pPr lvl="2"/>
            <a:r>
              <a:rPr lang="en-US" sz="2400" dirty="0"/>
              <a:t>Detect defects more frequently by using multiple units</a:t>
            </a:r>
            <a:endParaRPr lang="en-US" sz="3000" dirty="0"/>
          </a:p>
          <a:p>
            <a:pPr lvl="1"/>
            <a:r>
              <a:rPr lang="en-US" sz="2800" dirty="0"/>
              <a:t>Reduce costs &amp; delays</a:t>
            </a:r>
          </a:p>
          <a:p>
            <a:pPr lvl="1"/>
            <a:r>
              <a:rPr lang="en-US" sz="2800" dirty="0"/>
              <a:t>Minimize impact on service</a:t>
            </a:r>
          </a:p>
          <a:p>
            <a:pPr lvl="1"/>
            <a:r>
              <a:rPr lang="en-US" sz="2800" dirty="0"/>
              <a:t>Increase growth &amp; efficiency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Statement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yellow train pulling into a station&#10;&#10;Description automatically generated">
            <a:extLst>
              <a:ext uri="{FF2B5EF4-FFF2-40B4-BE49-F238E27FC236}">
                <a16:creationId xmlns:a16="http://schemas.microsoft.com/office/drawing/2014/main" id="{FE5A9AF8-522F-4FD8-BF8A-A4A6A3EBC7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4" t="22409" r="26546" b="33520"/>
          <a:stretch/>
        </p:blipFill>
        <p:spPr>
          <a:xfrm>
            <a:off x="6678435" y="2068919"/>
            <a:ext cx="4891314" cy="302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5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8F534-CD21-43B9-88E3-47FD2ADB5C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70BF88-D7CE-42C1-AED6-B07CE28E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BFE69-A044-47D8-8FF9-D10BF098CB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Statement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733142-4C6D-47C8-9846-92A40D8913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2605" y="2039403"/>
            <a:ext cx="11520189" cy="2779193"/>
          </a:xfrm>
        </p:spPr>
        <p:txBody>
          <a:bodyPr/>
          <a:lstStyle/>
          <a:p>
            <a:r>
              <a:rPr lang="en-US" sz="3600" dirty="0"/>
              <a:t>Major Issues</a:t>
            </a:r>
          </a:p>
          <a:p>
            <a:pPr lvl="1"/>
            <a:r>
              <a:rPr lang="en-US" sz="3200" dirty="0"/>
              <a:t>Lack of publicly available specs</a:t>
            </a:r>
          </a:p>
          <a:p>
            <a:pPr lvl="1"/>
            <a:r>
              <a:rPr lang="en-US" sz="3200" dirty="0"/>
              <a:t>Finding track that can be used for testing</a:t>
            </a:r>
          </a:p>
          <a:p>
            <a:pPr lvl="1"/>
            <a:r>
              <a:rPr lang="en-US" sz="3200" dirty="0"/>
              <a:t>Cooperation with MTA/PATH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966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918E-E82D-4E66-9113-D2C9FE9C60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17789" y="5563218"/>
            <a:ext cx="5791808" cy="619868"/>
          </a:xfrm>
        </p:spPr>
        <p:txBody>
          <a:bodyPr/>
          <a:lstStyle/>
          <a:p>
            <a:r>
              <a:rPr lang="en-US" sz="1400" dirty="0"/>
              <a:t>MTA Track Geometry Car</a:t>
            </a:r>
          </a:p>
          <a:p>
            <a:r>
              <a:rPr lang="en-US" sz="1400" dirty="0"/>
              <a:t>(Bejarano, 2012)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68B45-9E6D-4D33-8CCB-62ED9539D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960458"/>
            <a:ext cx="4791909" cy="2937083"/>
          </a:xfrm>
        </p:spPr>
        <p:txBody>
          <a:bodyPr/>
          <a:lstStyle/>
          <a:p>
            <a:pPr fontAlgn="base"/>
            <a:r>
              <a:rPr lang="en-US" sz="3200" dirty="0"/>
              <a:t>Manual inspections</a:t>
            </a:r>
          </a:p>
          <a:p>
            <a:pPr lvl="1" fontAlgn="base"/>
            <a:r>
              <a:rPr lang="en-US" sz="2800" dirty="0"/>
              <a:t>Track geometry cars</a:t>
            </a:r>
          </a:p>
          <a:p>
            <a:pPr lvl="2" fontAlgn="base"/>
            <a:r>
              <a:rPr lang="en-US" sz="2400" dirty="0"/>
              <a:t>Large, expensive</a:t>
            </a:r>
          </a:p>
          <a:p>
            <a:pPr lvl="1" fontAlgn="base"/>
            <a:r>
              <a:rPr lang="en-US" sz="2800" dirty="0"/>
              <a:t>Visual inspection</a:t>
            </a:r>
          </a:p>
          <a:p>
            <a:pPr lvl="2" fontAlgn="base"/>
            <a:r>
              <a:rPr lang="en-US" sz="2400" dirty="0"/>
              <a:t>On foot, slow</a:t>
            </a:r>
          </a:p>
          <a:p>
            <a:pPr marL="0" indent="0" fontAlgn="base">
              <a:buNone/>
            </a:pPr>
            <a:endParaRPr lang="en-US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Current Solution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62D19C2-00C2-487E-87AF-0C15360D9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798" y="1336552"/>
            <a:ext cx="6314378" cy="418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22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918E-E82D-4E66-9113-D2C9FE9C60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85097" y="5445401"/>
            <a:ext cx="5791808" cy="235633"/>
          </a:xfrm>
        </p:spPr>
        <p:txBody>
          <a:bodyPr/>
          <a:lstStyle/>
          <a:p>
            <a:r>
              <a:rPr lang="en-US" sz="1400" dirty="0"/>
              <a:t>MTA Track Geometry Car</a:t>
            </a:r>
          </a:p>
          <a:p>
            <a:r>
              <a:rPr lang="en-US" sz="1400" dirty="0"/>
              <a:t>(MTA, 2015)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035CA2-B9F5-4500-B9BB-8A2C9C06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9EDFD-8A97-4B6F-A1C6-E0B506DB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State-of-the Art Technology - </a:t>
            </a:r>
            <a:r>
              <a:rPr lang="en-US" u="sng" dirty="0"/>
              <a:t>MTA Track Geometry Cars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81CC-FD05-44FD-9898-DCCBC8B5175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10" descr="image">
            <a:extLst>
              <a:ext uri="{FF2B5EF4-FFF2-40B4-BE49-F238E27FC236}">
                <a16:creationId xmlns:a16="http://schemas.microsoft.com/office/drawing/2014/main" id="{8AA3B583-90D3-4031-B81A-731F516D2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5"/>
          <a:stretch/>
        </p:blipFill>
        <p:spPr bwMode="auto">
          <a:xfrm>
            <a:off x="5943600" y="1629791"/>
            <a:ext cx="5874803" cy="371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4045CA-5C40-4B29-B793-C997EE87637E}"/>
              </a:ext>
            </a:extLst>
          </p:cNvPr>
          <p:cNvSpPr txBox="1">
            <a:spLocks/>
          </p:cNvSpPr>
          <p:nvPr/>
        </p:nvSpPr>
        <p:spPr>
          <a:xfrm>
            <a:off x="302605" y="1755148"/>
            <a:ext cx="5315184" cy="3467084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/>
            <a:r>
              <a:rPr lang="en-US" sz="2800" dirty="0"/>
              <a:t>Only </a:t>
            </a:r>
            <a:r>
              <a:rPr lang="en-US" sz="2800" b="1" dirty="0"/>
              <a:t>4 in service</a:t>
            </a:r>
          </a:p>
          <a:p>
            <a:pPr lvl="1" fontAlgn="base"/>
            <a:r>
              <a:rPr lang="en-US" sz="2800" dirty="0"/>
              <a:t>Up to </a:t>
            </a:r>
            <a:r>
              <a:rPr lang="en-US" sz="2800" b="1" dirty="0"/>
              <a:t>$2.5 million each</a:t>
            </a:r>
          </a:p>
          <a:p>
            <a:pPr lvl="1" fontAlgn="base"/>
            <a:r>
              <a:rPr lang="en-US" sz="2800" dirty="0"/>
              <a:t>Manned by </a:t>
            </a:r>
            <a:r>
              <a:rPr lang="en-US" sz="2800" b="1" dirty="0"/>
              <a:t>crew of 6+</a:t>
            </a:r>
            <a:endParaRPr lang="en-US" sz="2800" dirty="0"/>
          </a:p>
          <a:p>
            <a:pPr lvl="1" fontAlgn="base"/>
            <a:r>
              <a:rPr lang="en-US" sz="2800" dirty="0"/>
              <a:t>Inspect over </a:t>
            </a:r>
            <a:r>
              <a:rPr lang="en-US" sz="2800" b="1" dirty="0"/>
              <a:t>670 miles</a:t>
            </a:r>
          </a:p>
          <a:p>
            <a:pPr lvl="1" fontAlgn="base"/>
            <a:r>
              <a:rPr lang="en-US" sz="2800" dirty="0"/>
              <a:t>Full coverage only </a:t>
            </a:r>
            <a:r>
              <a:rPr lang="en-US" sz="2800" b="1" dirty="0"/>
              <a:t>6 times per year</a:t>
            </a:r>
          </a:p>
        </p:txBody>
      </p:sp>
    </p:spTree>
    <p:extLst>
      <p:ext uri="{BB962C8B-B14F-4D97-AF65-F5344CB8AC3E}">
        <p14:creationId xmlns:p14="http://schemas.microsoft.com/office/powerpoint/2010/main" val="142259785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38293</TotalTime>
  <Words>1404</Words>
  <Application>Microsoft Office PowerPoint</Application>
  <PresentationFormat>Custom</PresentationFormat>
  <Paragraphs>504</Paragraphs>
  <Slides>45</Slides>
  <Notes>38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Arial</vt:lpstr>
      <vt:lpstr>Calibri</vt:lpstr>
      <vt:lpstr>Cambria Math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Outline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PowerPoint Presentation</vt:lpstr>
      <vt:lpstr>Concept Selection</vt:lpstr>
      <vt:lpstr>Concept Selection</vt:lpstr>
      <vt:lpstr>Concept Selection</vt:lpstr>
      <vt:lpstr>Concept Selection</vt:lpstr>
      <vt:lpstr>Concept Selection</vt:lpstr>
      <vt:lpstr>Concept Selection</vt:lpstr>
      <vt:lpstr>Concept Selection</vt:lpstr>
      <vt:lpstr>Concept Selection</vt:lpstr>
      <vt:lpstr>Concept Selection</vt:lpstr>
      <vt:lpstr>Concept Selection</vt:lpstr>
      <vt:lpstr>Concept Selection</vt:lpstr>
      <vt:lpstr>Concept Selection</vt:lpstr>
      <vt:lpstr>Concept Selection</vt:lpstr>
      <vt:lpstr>Concept Selection</vt:lpstr>
      <vt:lpstr>Concept Selection</vt:lpstr>
      <vt:lpstr>Concept Selection</vt:lpstr>
      <vt:lpstr>Technical Analysis</vt:lpstr>
      <vt:lpstr>Technical Analysis</vt:lpstr>
      <vt:lpstr>Technical Analysis</vt:lpstr>
      <vt:lpstr>PowerPoint Presentation</vt:lpstr>
      <vt:lpstr>Project Plan</vt:lpstr>
      <vt:lpstr>Project Plan</vt:lpstr>
      <vt:lpstr>Project Plan</vt:lpstr>
      <vt:lpstr>Recap</vt:lpstr>
      <vt:lpstr>PowerPoint Presentation</vt:lpstr>
      <vt:lpstr>Appendix</vt:lpstr>
      <vt:lpstr>Appendix</vt:lpstr>
      <vt:lpstr>Appendix</vt:lpstr>
      <vt:lpstr>Appendix</vt:lpstr>
      <vt:lpstr>Appendix</vt:lpstr>
      <vt:lpstr>Appendix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Noah Bolzoni</cp:lastModifiedBy>
  <cp:revision>1038</cp:revision>
  <cp:lastPrinted>2016-08-09T14:57:31Z</cp:lastPrinted>
  <dcterms:created xsi:type="dcterms:W3CDTF">2013-11-01T14:42:31Z</dcterms:created>
  <dcterms:modified xsi:type="dcterms:W3CDTF">2019-10-10T15:01:36Z</dcterms:modified>
</cp:coreProperties>
</file>